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73" r:id="rId4"/>
    <p:sldId id="274" r:id="rId5"/>
    <p:sldId id="277" r:id="rId6"/>
    <p:sldId id="278" r:id="rId7"/>
    <p:sldId id="260" r:id="rId8"/>
    <p:sldId id="262" r:id="rId9"/>
    <p:sldId id="275" r:id="rId10"/>
    <p:sldId id="279" r:id="rId11"/>
    <p:sldId id="272" r:id="rId12"/>
    <p:sldId id="271" r:id="rId13"/>
    <p:sldId id="259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CC"/>
    <a:srgbClr val="FFFFCC"/>
    <a:srgbClr val="FE00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23" autoAdjust="0"/>
  </p:normalViewPr>
  <p:slideViewPr>
    <p:cSldViewPr>
      <p:cViewPr>
        <p:scale>
          <a:sx n="66" d="100"/>
          <a:sy n="66" d="100"/>
        </p:scale>
        <p:origin x="-1200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5665B-D7E9-4DEF-8FC5-CF97FB764938}" type="datetimeFigureOut">
              <a:rPr lang="zh-CN" altLang="en-US" smtClean="0"/>
              <a:pPr/>
              <a:t>2016-8-26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0D62A-0EDC-4DC8-9C32-FB765812F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444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osvita.ua/school/method/1738/u.osvita.ua/school/method/1342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arkneu.at.ua/index/komisija_z_pitan_pidvishhennja_jakosti_osviti/0-20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dirty="0" smtClean="0">
                <a:latin typeface="Arial" charset="0"/>
                <a:cs typeface="Arial" charset="0"/>
              </a:rPr>
              <a:t>Про доцільне використання комп'ютера на </a:t>
            </a:r>
            <a:r>
              <a:rPr lang="uk-UA" sz="1200" dirty="0" err="1" smtClean="0">
                <a:latin typeface="Arial" charset="0"/>
                <a:cs typeface="Arial" charset="0"/>
              </a:rPr>
              <a:t>уроці</a:t>
            </a:r>
            <a:r>
              <a:rPr lang="uk-UA" sz="1200" dirty="0" smtClean="0">
                <a:latin typeface="Arial" charset="0"/>
                <a:cs typeface="Arial" charset="0"/>
              </a:rPr>
              <a:t>, різних видів презентаційних матеріалів</a:t>
            </a:r>
            <a:endParaRPr lang="ru-RU" sz="1200" dirty="0" smtClean="0">
              <a:latin typeface="Arial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2A-0EDC-4DC8-9C32-FB765812F04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033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http://ru.osvita.ua/school/method/1342/</a:t>
            </a:r>
            <a:endParaRPr lang="uk-UA" dirty="0" smtClean="0"/>
          </a:p>
          <a:p>
            <a:r>
              <a:rPr lang="en-US" sz="1600" dirty="0" smtClean="0">
                <a:hlinkClick r:id="rId3"/>
              </a:rPr>
              <a:t>http://ru.osvita.ua/school/method/1738/u.osvita.ua/school/method/1342/</a:t>
            </a:r>
            <a:endParaRPr lang="uk-UA" sz="1600" dirty="0" smtClean="0"/>
          </a:p>
          <a:p>
            <a:r>
              <a:rPr lang="en-US" sz="1600" dirty="0" smtClean="0">
                <a:hlinkClick r:id="rId4"/>
              </a:rPr>
              <a:t>http://sarkneu.at.ua/index/komisija_z_pitan_pidvishhennja_jakosti_osviti/0-20</a:t>
            </a:r>
            <a:r>
              <a:rPr lang="uk-UA" sz="1600" dirty="0" smtClean="0"/>
              <a:t> </a:t>
            </a:r>
            <a:endParaRPr lang="ru-RU" sz="1600" dirty="0" smtClean="0"/>
          </a:p>
          <a:p>
            <a:r>
              <a:rPr lang="en-US" dirty="0" smtClean="0"/>
              <a:t>http://ru.osvita.ua/school/method/1342/</a:t>
            </a:r>
            <a:endParaRPr lang="uk-UA" dirty="0" smtClean="0"/>
          </a:p>
          <a:p>
            <a:r>
              <a:rPr lang="en-US" dirty="0" smtClean="0"/>
              <a:t>http://firearticles.com/psyhologiya-pedagogika/177-chinniki-vplivu-na-yakist-pidgotovki-specialistiv-u-vishhix-navchalnix-zakladax-burdak-i-g.html</a:t>
            </a: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2A-0EDC-4DC8-9C32-FB765812F04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574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http://sarkneu.at.ua/index/komisija_z_pitan_pidvishhennja_jakosti_osviti/0-20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2A-0EDC-4DC8-9C32-FB765812F04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83604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Що</a:t>
            </a:r>
            <a:r>
              <a:rPr lang="ru-RU" dirty="0" smtClean="0"/>
              <a:t> сказали б </a:t>
            </a:r>
            <a:r>
              <a:rPr lang="ru-RU" dirty="0" err="1" smtClean="0"/>
              <a:t>ви</a:t>
            </a:r>
            <a:r>
              <a:rPr lang="ru-RU" dirty="0" smtClean="0"/>
              <a:t> про </a:t>
            </a:r>
            <a:r>
              <a:rPr lang="ru-RU" dirty="0" err="1" smtClean="0"/>
              <a:t>архітектора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, </a:t>
            </a:r>
            <a:r>
              <a:rPr lang="ru-RU" dirty="0" err="1" smtClean="0"/>
              <a:t>закладаючи</a:t>
            </a:r>
            <a:r>
              <a:rPr lang="ru-RU" dirty="0" smtClean="0"/>
              <a:t> </a:t>
            </a:r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будівлю</a:t>
            </a:r>
            <a:r>
              <a:rPr lang="ru-RU" dirty="0" smtClean="0"/>
              <a:t>, не </a:t>
            </a:r>
            <a:r>
              <a:rPr lang="ru-RU" dirty="0" err="1" smtClean="0"/>
              <a:t>зумів</a:t>
            </a:r>
            <a:r>
              <a:rPr lang="ru-RU" dirty="0" smtClean="0"/>
              <a:t> </a:t>
            </a:r>
            <a:r>
              <a:rPr lang="ru-RU" dirty="0" err="1" smtClean="0"/>
              <a:t>би</a:t>
            </a:r>
            <a:r>
              <a:rPr lang="ru-RU" dirty="0" smtClean="0"/>
              <a:t> </a:t>
            </a:r>
            <a:r>
              <a:rPr lang="ru-RU" dirty="0" err="1" smtClean="0"/>
              <a:t>відповісти</a:t>
            </a:r>
            <a:r>
              <a:rPr lang="ru-RU" dirty="0" smtClean="0"/>
              <a:t> вам на </a:t>
            </a:r>
            <a:r>
              <a:rPr lang="ru-RU" dirty="0" err="1" smtClean="0"/>
              <a:t>запитання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хоче</a:t>
            </a:r>
            <a:r>
              <a:rPr lang="ru-RU" dirty="0" smtClean="0"/>
              <a:t> </a:t>
            </a:r>
            <a:r>
              <a:rPr lang="ru-RU" dirty="0" err="1" smtClean="0"/>
              <a:t>будувати</a:t>
            </a:r>
            <a:r>
              <a:rPr lang="ru-RU" dirty="0" smtClean="0"/>
              <a:t>… Те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сказати</a:t>
            </a:r>
            <a:r>
              <a:rPr lang="ru-RU" dirty="0" smtClean="0"/>
              <a:t> і про </a:t>
            </a:r>
            <a:r>
              <a:rPr lang="ru-RU" dirty="0" err="1" smtClean="0"/>
              <a:t>вихователя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не </a:t>
            </a:r>
            <a:r>
              <a:rPr lang="ru-RU" dirty="0" err="1" smtClean="0"/>
              <a:t>зуміє</a:t>
            </a:r>
            <a:r>
              <a:rPr lang="ru-RU" dirty="0" smtClean="0"/>
              <a:t> </a:t>
            </a:r>
            <a:r>
              <a:rPr lang="ru-RU" dirty="0" err="1" smtClean="0"/>
              <a:t>чітко</a:t>
            </a:r>
            <a:r>
              <a:rPr lang="ru-RU" dirty="0" smtClean="0"/>
              <a:t> й точно </a:t>
            </a:r>
            <a:r>
              <a:rPr lang="ru-RU" dirty="0" err="1" smtClean="0"/>
              <a:t>визначити</a:t>
            </a:r>
            <a:r>
              <a:rPr lang="ru-RU" dirty="0" smtClean="0"/>
              <a:t> вам мету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виховної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К. Д. </a:t>
            </a:r>
            <a:r>
              <a:rPr lang="ru-RU" dirty="0" err="1" smtClean="0"/>
              <a:t>Ушинський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2A-0EDC-4DC8-9C32-FB765812F04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0372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Потім з‘явилися варіації на тему </a:t>
            </a:r>
            <a:r>
              <a:rPr lang="en-US" dirty="0" smtClean="0"/>
              <a:t>STEM, </a:t>
            </a:r>
            <a:r>
              <a:rPr lang="uk-UA" dirty="0" smtClean="0"/>
              <a:t>розширені і поглиблені - </a:t>
            </a:r>
            <a:r>
              <a:rPr lang="en-US" dirty="0" smtClean="0"/>
              <a:t>STREM (</a:t>
            </a:r>
            <a:r>
              <a:rPr lang="uk-UA" dirty="0" smtClean="0"/>
              <a:t>в комплекс додали «</a:t>
            </a:r>
            <a:r>
              <a:rPr lang="en-US" dirty="0" smtClean="0"/>
              <a:t>R» - robotics / </a:t>
            </a:r>
            <a:r>
              <a:rPr lang="uk-UA" dirty="0" smtClean="0"/>
              <a:t>робототехніка) або </a:t>
            </a:r>
            <a:r>
              <a:rPr lang="en-US" dirty="0" smtClean="0"/>
              <a:t>STEAM (</a:t>
            </a:r>
            <a:r>
              <a:rPr lang="uk-UA" dirty="0" smtClean="0"/>
              <a:t>додали «А» - </a:t>
            </a:r>
            <a:r>
              <a:rPr lang="en-US" dirty="0" smtClean="0"/>
              <a:t>art / </a:t>
            </a:r>
            <a:r>
              <a:rPr lang="uk-UA" dirty="0" smtClean="0"/>
              <a:t>мистецтво). Ці дисципліни, знову ж таки, інтегрували у комплексний курс.</a:t>
            </a:r>
          </a:p>
          <a:p>
            <a:endParaRPr lang="uk-UA" dirty="0" smtClean="0"/>
          </a:p>
          <a:p>
            <a:r>
              <a:rPr lang="en-US" dirty="0" smtClean="0"/>
              <a:t>http://uvirit.blogspot.com/2015/10/stem-steam-stream.html</a:t>
            </a:r>
            <a:endParaRPr lang="uk-UA" dirty="0" smtClean="0"/>
          </a:p>
          <a:p>
            <a:r>
              <a:rPr lang="en-US" dirty="0" smtClean="0"/>
              <a:t>http://iteach.com.ua/news/mass-media/?pid=2621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2A-0EDC-4DC8-9C32-FB765812F04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27824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https://sites.google.com/site/urokivliceie/lazarus</a:t>
            </a:r>
            <a:endParaRPr lang="uk-UA" dirty="0" smtClean="0"/>
          </a:p>
          <a:p>
            <a:r>
              <a:rPr lang="en-US" dirty="0" smtClean="0"/>
              <a:t>http://biblprog.org.ua/ua/lazarus/</a:t>
            </a:r>
            <a:endParaRPr lang="uk-UA" dirty="0" smtClean="0"/>
          </a:p>
          <a:p>
            <a:r>
              <a:rPr lang="en-US" dirty="0" smtClean="0"/>
              <a:t>https://www.youtube.com/watch?v=UBbE0p7oU-U</a:t>
            </a:r>
            <a:r>
              <a:rPr lang="uk-UA" dirty="0" smtClean="0"/>
              <a:t>   </a:t>
            </a:r>
          </a:p>
          <a:p>
            <a:r>
              <a:rPr lang="en-US" dirty="0" smtClean="0"/>
              <a:t>https://www.youtube.com/watch?v=VWHec3Fwuck</a:t>
            </a:r>
            <a:endParaRPr lang="uk-UA" dirty="0" smtClean="0"/>
          </a:p>
          <a:p>
            <a:r>
              <a:rPr lang="en-US" dirty="0" smtClean="0"/>
              <a:t>http://gospodaretsva.com/2269.html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2A-0EDC-4DC8-9C32-FB765812F04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6989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571750" y="142875"/>
            <a:ext cx="6357938" cy="157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6786578" y="0"/>
            <a:ext cx="2357422" cy="18573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表格占位符 13"/>
          <p:cNvSpPr>
            <a:spLocks noGrp="1"/>
          </p:cNvSpPr>
          <p:nvPr>
            <p:ph type="tbl" sz="quarter" idx="10"/>
          </p:nvPr>
        </p:nvSpPr>
        <p:spPr>
          <a:xfrm>
            <a:off x="3143239" y="2714625"/>
            <a:ext cx="5572165" cy="285751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таблицы</a:t>
            </a:r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28596" y="428604"/>
            <a:ext cx="2500313" cy="2214563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3143240" y="1428736"/>
            <a:ext cx="5572136" cy="114301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3143250" y="500063"/>
            <a:ext cx="3714750" cy="7858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1785918" y="714356"/>
            <a:ext cx="5572125" cy="414337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диаграммы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500563" y="5000625"/>
            <a:ext cx="28575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857620" y="142875"/>
            <a:ext cx="5000630" cy="1643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458200" cy="5049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A606C-F637-4619-8187-8697919692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4686668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7051" y="78254"/>
            <a:ext cx="1216818" cy="7567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79512" y="260648"/>
            <a:ext cx="8102104" cy="857256"/>
          </a:xfrm>
        </p:spPr>
        <p:txBody>
          <a:bodyPr/>
          <a:lstStyle/>
          <a:p>
            <a:pPr marL="0" indent="12700">
              <a:buNone/>
            </a:pPr>
            <a:r>
              <a:rPr lang="ru-RU" altLang="zh-CN" sz="3800" b="1" dirty="0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Шляхи </a:t>
            </a:r>
            <a:r>
              <a:rPr lang="ru-RU" altLang="zh-CN" sz="3800" b="1" dirty="0" err="1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підвищення</a:t>
            </a:r>
            <a:r>
              <a:rPr lang="ru-RU" altLang="zh-CN" sz="3800" b="1" dirty="0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sz="3800" b="1" dirty="0" err="1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якості</a:t>
            </a:r>
            <a:r>
              <a:rPr lang="ru-RU" altLang="zh-CN" sz="3800" b="1" dirty="0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sz="3800" b="1" dirty="0" err="1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altLang="zh-CN" sz="3800" b="1" dirty="0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sz="3800" b="1" dirty="0" err="1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інформатики</a:t>
            </a:r>
            <a:r>
              <a:rPr lang="ru-RU" altLang="zh-CN" sz="4000" b="1" dirty="0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altLang="zh-CN" sz="4000" b="1" dirty="0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altLang="zh-CN" sz="2400" b="1" dirty="0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ЗНЗ </a:t>
            </a:r>
            <a:r>
              <a:rPr lang="ru-RU" altLang="zh-CN" sz="2400" b="1" dirty="0" err="1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Харківської</a:t>
            </a:r>
            <a:r>
              <a:rPr lang="ru-RU" altLang="zh-CN" sz="2400" b="1" dirty="0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sz="2400" b="1" dirty="0" err="1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області</a:t>
            </a:r>
            <a:endParaRPr lang="zh-CN" altLang="en-US" sz="4000" dirty="0" smtClean="0">
              <a:solidFill>
                <a:srgbClr val="FE00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5364087" y="3140968"/>
            <a:ext cx="3587407" cy="18466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altLang="zh-CN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Методична </a:t>
            </a:r>
            <a:r>
              <a:rPr lang="ru-RU" altLang="zh-CN" sz="3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студія</a:t>
            </a:r>
            <a:r>
              <a:rPr lang="ru-RU" altLang="zh-CN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 </a:t>
            </a:r>
            <a:br>
              <a:rPr lang="ru-RU" altLang="zh-CN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</a:br>
            <a:r>
              <a:rPr lang="ru-RU" altLang="zh-CN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для </a:t>
            </a:r>
            <a:r>
              <a:rPr lang="ru-RU" altLang="zh-CN" sz="3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керівників</a:t>
            </a:r>
            <a:r>
              <a:rPr lang="ru-RU" altLang="zh-CN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 РМО</a:t>
            </a:r>
          </a:p>
          <a:p>
            <a:pPr algn="r"/>
            <a:r>
              <a:rPr lang="ru-RU" altLang="zh-CN" sz="3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Харківської</a:t>
            </a:r>
            <a:r>
              <a:rPr lang="ru-RU" altLang="zh-CN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 </a:t>
            </a:r>
            <a:r>
              <a:rPr lang="ru-RU" altLang="zh-CN" sz="3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області</a:t>
            </a:r>
            <a:endParaRPr lang="ru-RU" altLang="zh-CN" sz="3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itchFamily="34" charset="-128"/>
            </a:endParaRPr>
          </a:p>
          <a:p>
            <a:pPr algn="r"/>
            <a:r>
              <a:rPr lang="ru-RU" altLang="zh-CN" sz="2400" b="1" dirty="0" err="1" smtClean="0">
                <a:solidFill>
                  <a:srgbClr val="00B0F0"/>
                </a:solidFill>
                <a:latin typeface="+mj-lt"/>
                <a:ea typeface="MS PGothic" pitchFamily="34" charset="-128"/>
              </a:rPr>
              <a:t>серпень</a:t>
            </a:r>
            <a:r>
              <a:rPr lang="ru-RU" altLang="zh-CN" sz="2400" b="1" dirty="0" smtClean="0">
                <a:solidFill>
                  <a:srgbClr val="00B0F0"/>
                </a:solidFill>
                <a:latin typeface="+mj-lt"/>
                <a:ea typeface="MS PGothic" pitchFamily="34" charset="-128"/>
              </a:rPr>
              <a:t> 2016 </a:t>
            </a:r>
            <a:endParaRPr lang="zh-CN" altLang="en-US" sz="2400" b="1" dirty="0" smtClean="0">
              <a:solidFill>
                <a:srgbClr val="00B0F0"/>
              </a:solidFill>
              <a:latin typeface="+mj-lt"/>
              <a:ea typeface="MS PGothic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19" y="-819473"/>
            <a:ext cx="3744417" cy="3744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60338"/>
            <a:ext cx="7920880" cy="887412"/>
          </a:xfrm>
        </p:spPr>
        <p:txBody>
          <a:bodyPr/>
          <a:lstStyle/>
          <a:p>
            <a:r>
              <a:rPr lang="uk-UA" sz="4000" b="1" spc="50" dirty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Навчання </a:t>
            </a:r>
            <a:r>
              <a:rPr lang="uk-UA" sz="40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програмуванню (8 кл.)</a:t>
            </a:r>
            <a:endParaRPr lang="uk-UA" sz="40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458200" cy="52658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Lazarus - </a:t>
            </a:r>
            <a:r>
              <a:rPr lang="uk-UA" sz="2000" dirty="0"/>
              <a:t>це вільне об'єктно-орієнтоване середовище програмування дуже схоже на </a:t>
            </a:r>
            <a:r>
              <a:rPr lang="en-US" sz="2000" dirty="0"/>
              <a:t>Delphi. </a:t>
            </a:r>
            <a:r>
              <a:rPr lang="uk-UA" sz="2000" dirty="0"/>
              <a:t>Підтримує перенесення проектів </a:t>
            </a:r>
            <a:r>
              <a:rPr lang="en-US" sz="2000" dirty="0"/>
              <a:t>Delphi. </a:t>
            </a:r>
            <a:r>
              <a:rPr lang="uk-UA" sz="2000" dirty="0"/>
              <a:t>Редактор форм і інспектор об'єктів максимально наближені до </a:t>
            </a:r>
            <a:r>
              <a:rPr lang="en-US" sz="2000" dirty="0"/>
              <a:t>Delphi. </a:t>
            </a:r>
            <a:r>
              <a:rPr lang="uk-UA" sz="2000" dirty="0"/>
              <a:t>Потужний редактор коду</a:t>
            </a:r>
            <a:r>
              <a:rPr lang="uk-UA" sz="2000" dirty="0" smtClean="0"/>
              <a:t>. </a:t>
            </a:r>
          </a:p>
          <a:p>
            <a:pPr marL="0" indent="0">
              <a:buNone/>
            </a:pPr>
            <a:r>
              <a:rPr lang="uk-UA" sz="1600" dirty="0" smtClean="0"/>
              <a:t>Підтримка </a:t>
            </a:r>
            <a:r>
              <a:rPr lang="uk-UA" sz="1600" dirty="0"/>
              <a:t>багатьох типів синтаксису </a:t>
            </a:r>
            <a:r>
              <a:rPr lang="en-US" sz="1600" dirty="0"/>
              <a:t>Pascal: Object Pascal, Turbo Pascal, Mac Pascal, Delphi. </a:t>
            </a:r>
            <a:r>
              <a:rPr lang="uk-UA" sz="1600" dirty="0"/>
              <a:t>Компіляція для ОС: </a:t>
            </a:r>
            <a:r>
              <a:rPr lang="en-US" sz="1600" dirty="0"/>
              <a:t>Linux, Microsoft Windows (Win32, Win64), Mac OS X, FreeBSD, WinCE, OS/2</a:t>
            </a:r>
            <a:r>
              <a:rPr lang="en-US" sz="1600" dirty="0" smtClean="0"/>
              <a:t>.</a:t>
            </a: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endParaRPr lang="uk-UA" sz="16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068960"/>
            <a:ext cx="8856161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09596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3838"/>
            <a:ext cx="7327900" cy="8874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3600" b="1" spc="50" dirty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Секрети</a:t>
            </a:r>
            <a:r>
              <a:rPr lang="uk-UA" sz="4000" dirty="0" smtClean="0"/>
              <a:t> </a:t>
            </a:r>
            <a:r>
              <a:rPr lang="uk-UA" sz="3600" b="1" spc="50" dirty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захоплюючого уроку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200" dirty="0" smtClean="0"/>
              <a:t>(поради вчителю):</a:t>
            </a:r>
            <a:endParaRPr lang="ru-RU" sz="2200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041400"/>
            <a:ext cx="8458200" cy="5448300"/>
          </a:xfrm>
        </p:spPr>
        <p:txBody>
          <a:bodyPr/>
          <a:lstStyle/>
          <a:p>
            <a:pPr marL="1588" indent="265113">
              <a:buFont typeface="Wingdings" pitchFamily="2" charset="2"/>
              <a:buNone/>
            </a:pPr>
            <a:r>
              <a:rPr lang="uk-UA" sz="1800" dirty="0" smtClean="0">
                <a:latin typeface="Arial" charset="0"/>
                <a:cs typeface="Arial" charset="0"/>
              </a:rPr>
              <a:t>1. Повірте, що захоплюючий урок провести можна.</a:t>
            </a:r>
          </a:p>
          <a:p>
            <a:pPr marL="1588" indent="265113">
              <a:buFont typeface="Wingdings" pitchFamily="2" charset="2"/>
              <a:buNone/>
            </a:pPr>
            <a:r>
              <a:rPr lang="uk-UA" sz="1800" dirty="0" smtClean="0">
                <a:latin typeface="Arial" charset="0"/>
                <a:cs typeface="Arial" charset="0"/>
              </a:rPr>
              <a:t>2. Почніть урок у незвичайній формі.</a:t>
            </a:r>
          </a:p>
          <a:p>
            <a:pPr marL="1588" indent="265113">
              <a:buFont typeface="Wingdings" pitchFamily="2" charset="2"/>
              <a:buNone/>
            </a:pPr>
            <a:r>
              <a:rPr lang="uk-UA" sz="1800" dirty="0" smtClean="0">
                <a:latin typeface="Arial" charset="0"/>
                <a:cs typeface="Arial" charset="0"/>
              </a:rPr>
              <a:t>3. Похвала - це те, що найбільше потрібно вашим учням.   Інтерес у великій мірі залежить від похвали.</a:t>
            </a:r>
          </a:p>
          <a:p>
            <a:pPr marL="1588" indent="265113">
              <a:buFont typeface="Wingdings" pitchFamily="2" charset="2"/>
              <a:buNone/>
            </a:pPr>
            <a:r>
              <a:rPr lang="uk-UA" sz="1800" dirty="0" smtClean="0">
                <a:latin typeface="Arial" charset="0"/>
                <a:cs typeface="Arial" charset="0"/>
              </a:rPr>
              <a:t>4. Ніколи не кажіть: «як ми вже знаємо ...». Кожного разу припускайте, що учні не знають нічого. Ведіть урок так, щоб учні в кожен його момент робили для себе маленьке відкриття.</a:t>
            </a:r>
          </a:p>
          <a:p>
            <a:pPr marL="1588" indent="265113">
              <a:buFont typeface="Wingdings" pitchFamily="2" charset="2"/>
              <a:buNone/>
            </a:pPr>
            <a:r>
              <a:rPr lang="uk-UA" sz="1800" dirty="0" smtClean="0">
                <a:latin typeface="Arial" charset="0"/>
                <a:cs typeface="Arial" charset="0"/>
              </a:rPr>
              <a:t>5. У хороших педагогів є особлива властивість: коли вони говорять з класом, то кожному учню здається, що вчитель говорить з ним.</a:t>
            </a:r>
          </a:p>
          <a:p>
            <a:pPr marL="1588" indent="265113">
              <a:buFont typeface="Wingdings" pitchFamily="2" charset="2"/>
              <a:buNone/>
            </a:pPr>
            <a:r>
              <a:rPr lang="uk-UA" sz="1800" dirty="0" smtClean="0">
                <a:latin typeface="Arial" charset="0"/>
                <a:cs typeface="Arial" charset="0"/>
              </a:rPr>
              <a:t>6. Інтерес залежить від розуміння. Не потрібно жодних хитрощів. Ясність - основа інтересу.</a:t>
            </a:r>
          </a:p>
          <a:p>
            <a:pPr marL="2425700" indent="0">
              <a:buFont typeface="Wingdings" pitchFamily="2" charset="2"/>
              <a:buNone/>
            </a:pPr>
            <a:r>
              <a:rPr lang="uk-UA" sz="1800" dirty="0" smtClean="0">
                <a:latin typeface="Arial" charset="0"/>
                <a:cs typeface="Arial" charset="0"/>
              </a:rPr>
              <a:t>7. Деталі! Деталі! Деталі! Придумайте для уроку захоплюючий сюжет і приголомшливі дрібні деталі. Успіх забезпечений!</a:t>
            </a:r>
          </a:p>
          <a:p>
            <a:pPr marL="2425700" indent="0">
              <a:buFont typeface="Wingdings" pitchFamily="2" charset="2"/>
              <a:buNone/>
            </a:pPr>
            <a:r>
              <a:rPr lang="uk-UA" sz="1800" dirty="0" smtClean="0">
                <a:latin typeface="Arial" charset="0"/>
                <a:cs typeface="Arial" charset="0"/>
              </a:rPr>
              <a:t>8. Якщо ви не захоплені своїм предметом, не палко бажаєте повідомити учням деякі приголомшливі дані і подробиці - вам ніколи не провести цікавий урок.</a:t>
            </a:r>
            <a:endParaRPr lang="ru-RU" sz="1800" dirty="0" smtClean="0">
              <a:latin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3CCF3F-4A81-4EB5-8A98-A770F703CFB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472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810500" cy="887412"/>
          </a:xfrm>
        </p:spPr>
        <p:txBody>
          <a:bodyPr/>
          <a:lstStyle/>
          <a:p>
            <a:pPr>
              <a:defRPr/>
            </a:pPr>
            <a:r>
              <a:rPr lang="uk-UA" sz="3200" b="1" spc="50" dirty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Також підвищенню якості уроку сприяє:</a:t>
            </a:r>
            <a:endParaRPr lang="ru-RU" sz="32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610600" cy="50498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uk-UA" sz="2800" dirty="0" smtClean="0">
                <a:latin typeface="Arial" charset="0"/>
                <a:cs typeface="Arial" charset="0"/>
              </a:rPr>
              <a:t>Гігієнічно </a:t>
            </a:r>
            <a:r>
              <a:rPr lang="uk-UA" sz="2800" dirty="0" smtClean="0">
                <a:latin typeface="Arial" charset="0"/>
                <a:cs typeface="Arial" charset="0"/>
              </a:rPr>
              <a:t>правильно та раціонально спланована організація уроку:</a:t>
            </a:r>
          </a:p>
          <a:p>
            <a:pPr lvl="1">
              <a:defRPr/>
            </a:pPr>
            <a:r>
              <a:rPr lang="uk-UA" sz="1800" dirty="0" smtClean="0"/>
              <a:t>щільність уроку (не менше 60% і не більше 75-80%);</a:t>
            </a:r>
          </a:p>
          <a:p>
            <a:pPr lvl="1">
              <a:defRPr/>
            </a:pPr>
            <a:r>
              <a:rPr lang="uk-UA" sz="1800" dirty="0" smtClean="0"/>
              <a:t>оптимальна зміна видів діяльності (4-7);</a:t>
            </a:r>
          </a:p>
          <a:p>
            <a:pPr lvl="1">
              <a:defRPr/>
            </a:pPr>
            <a:r>
              <a:rPr lang="uk-UA" sz="1800" dirty="0" smtClean="0"/>
              <a:t>середня тривалість різних видів діяльності (не більше 10 хвилин);</a:t>
            </a:r>
          </a:p>
          <a:p>
            <a:pPr lvl="1">
              <a:defRPr/>
            </a:pPr>
            <a:r>
              <a:rPr lang="uk-UA" sz="1800" dirty="0" smtClean="0"/>
              <a:t>частота чергування різних видів діяльності (не пізніше ніж через 7-10 хв.);</a:t>
            </a:r>
          </a:p>
          <a:p>
            <a:pPr lvl="1">
              <a:defRPr/>
            </a:pPr>
            <a:r>
              <a:rPr lang="uk-UA" sz="1800" dirty="0" smtClean="0"/>
              <a:t>кількість використовуваних методів і прийомів викладання (не менше 3);</a:t>
            </a:r>
          </a:p>
          <a:p>
            <a:pPr lvl="1">
              <a:defRPr/>
            </a:pPr>
            <a:r>
              <a:rPr lang="uk-UA" sz="1800" dirty="0" smtClean="0"/>
              <a:t>чергування методів і прийомів викладання (не рідше ніж через 10 -15 хв.);</a:t>
            </a:r>
          </a:p>
          <a:p>
            <a:pPr lvl="1">
              <a:defRPr/>
            </a:pPr>
            <a:r>
              <a:rPr lang="uk-UA" sz="1800" dirty="0" smtClean="0"/>
              <a:t>наявність емоційних розрядок (2-3);</a:t>
            </a:r>
          </a:p>
          <a:p>
            <a:pPr lvl="1">
              <a:defRPr/>
            </a:pPr>
            <a:r>
              <a:rPr lang="uk-UA" sz="1800" dirty="0" smtClean="0"/>
              <a:t>місце і тривалість застосування ТЗН  (</a:t>
            </a:r>
            <a:r>
              <a:rPr lang="uk-UA" sz="1800" dirty="0" err="1" smtClean="0"/>
              <a:t>гігієн</a:t>
            </a:r>
            <a:r>
              <a:rPr lang="uk-UA" sz="1800" dirty="0" smtClean="0"/>
              <a:t>. норми);</a:t>
            </a:r>
          </a:p>
          <a:p>
            <a:pPr lvl="1">
              <a:defRPr/>
            </a:pPr>
            <a:r>
              <a:rPr lang="uk-UA" sz="1800" dirty="0" smtClean="0"/>
              <a:t>чергування пози учнів, яка змінюється відповідно до виду роботи;</a:t>
            </a:r>
          </a:p>
          <a:p>
            <a:pPr marL="2235200" lvl="1" indent="0">
              <a:defRPr/>
            </a:pPr>
            <a:r>
              <a:rPr lang="uk-UA" sz="1800" dirty="0" smtClean="0"/>
              <a:t>наявність, місце, зміст і тривалість </a:t>
            </a:r>
            <a:r>
              <a:rPr lang="uk-UA" sz="1800" dirty="0" err="1" smtClean="0"/>
              <a:t>фізкультхвилинок</a:t>
            </a:r>
            <a:r>
              <a:rPr lang="uk-UA" sz="1800" dirty="0" smtClean="0"/>
              <a:t>;</a:t>
            </a:r>
          </a:p>
          <a:p>
            <a:pPr marL="2235200" lvl="1" indent="0">
              <a:defRPr/>
            </a:pPr>
            <a:r>
              <a:rPr lang="uk-UA" sz="1800" dirty="0" smtClean="0"/>
              <a:t>психологічний клімат з </a:t>
            </a:r>
          </a:p>
          <a:p>
            <a:pPr marL="2235200" lvl="1" indent="0">
              <a:buFont typeface="Arial" charset="0"/>
              <a:buNone/>
              <a:defRPr/>
            </a:pPr>
            <a:r>
              <a:rPr lang="uk-UA" sz="1800" dirty="0" smtClean="0"/>
              <a:t>    переважанням позитивних емоцій учнів.</a:t>
            </a:r>
          </a:p>
          <a:p>
            <a:pPr marL="265113" lvl="1" indent="0">
              <a:buFont typeface="Arial" charset="0"/>
              <a:buNone/>
              <a:defRPr/>
            </a:pPr>
            <a:endParaRPr lang="uk-UA" sz="1800" dirty="0" smtClean="0"/>
          </a:p>
          <a:p>
            <a:pPr lvl="1">
              <a:defRPr/>
            </a:pPr>
            <a:endParaRPr lang="ru-RU" sz="1800" dirty="0" smtClean="0">
              <a:latin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06B06-EB78-444F-9D35-EDF9B619751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18841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31865" y="1143850"/>
            <a:ext cx="7200800" cy="3600400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uk-UA" sz="2800" dirty="0"/>
              <a:t>Єдиний розумний спосіб навчати людей - це подавати їм приклад.</a:t>
            </a:r>
            <a:br>
              <a:rPr lang="uk-UA" sz="2800" dirty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>(А. Ейнштейн)</a:t>
            </a: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xfrm>
            <a:off x="334370" y="548680"/>
            <a:ext cx="8602216" cy="3672408"/>
          </a:xfrm>
        </p:spPr>
        <p:txBody>
          <a:bodyPr/>
          <a:lstStyle/>
          <a:p>
            <a:pPr marL="0" indent="12700">
              <a:buFont typeface="Wingdings" pitchFamily="2" charset="2"/>
              <a:buNone/>
            </a:pPr>
            <a:r>
              <a:rPr lang="uk-UA" sz="2800" dirty="0" smtClean="0">
                <a:latin typeface="Arial" charset="0"/>
                <a:cs typeface="Arial" charset="0"/>
              </a:rPr>
              <a:t>Проблема підвищення якості навчання – найактуальніша сьогодні, у світі розвитку засобів доступу до інформації, бо вчитель вже не є єдиним джерелом навчальної інформації. </a:t>
            </a:r>
          </a:p>
          <a:p>
            <a:pPr marL="0" indent="12700">
              <a:buFont typeface="Wingdings" pitchFamily="2" charset="2"/>
              <a:buNone/>
            </a:pPr>
            <a:r>
              <a:rPr lang="uk-UA" sz="2800" dirty="0" smtClean="0">
                <a:latin typeface="Arial" charset="0"/>
                <a:cs typeface="Arial" charset="0"/>
              </a:rPr>
              <a:t>Більш за все це стосується предмету “інформатика”.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endParaRPr lang="uk-UA" sz="2800" dirty="0" smtClean="0"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3068960"/>
            <a:ext cx="594876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Якість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/>
              <a:t>- </a:t>
            </a:r>
            <a:r>
              <a:rPr lang="ru-RU" sz="2200" i="1" dirty="0" err="1"/>
              <a:t>затребуваність</a:t>
            </a:r>
            <a:r>
              <a:rPr lang="ru-RU" sz="2200" i="1" dirty="0"/>
              <a:t> </a:t>
            </a:r>
            <a:r>
              <a:rPr lang="ru-RU" sz="2200" i="1" dirty="0" err="1"/>
              <a:t>отриманих</a:t>
            </a:r>
            <a:r>
              <a:rPr lang="ru-RU" sz="2200" i="1" dirty="0"/>
              <a:t> </a:t>
            </a:r>
            <a:r>
              <a:rPr lang="ru-RU" sz="2200" i="1" dirty="0" err="1"/>
              <a:t>знань</a:t>
            </a:r>
            <a:r>
              <a:rPr lang="ru-RU" sz="2200" i="1" dirty="0"/>
              <a:t> у </a:t>
            </a:r>
            <a:r>
              <a:rPr lang="ru-RU" sz="2200" i="1" dirty="0" err="1"/>
              <a:t>конкретних</a:t>
            </a:r>
            <a:r>
              <a:rPr lang="ru-RU" sz="2200" i="1" dirty="0"/>
              <a:t> </a:t>
            </a:r>
            <a:r>
              <a:rPr lang="ru-RU" sz="2200" i="1" dirty="0" err="1"/>
              <a:t>умовах</a:t>
            </a:r>
            <a:r>
              <a:rPr lang="ru-RU" sz="2200" i="1" dirty="0"/>
              <a:t> </a:t>
            </a:r>
            <a:r>
              <a:rPr lang="ru-RU" sz="2200" i="1" dirty="0" err="1"/>
              <a:t>їх</a:t>
            </a:r>
            <a:r>
              <a:rPr lang="ru-RU" sz="2200" i="1" dirty="0"/>
              <a:t> </a:t>
            </a:r>
            <a:r>
              <a:rPr lang="ru-RU" sz="2200" i="1" dirty="0" err="1"/>
              <a:t>застосування</a:t>
            </a:r>
            <a:r>
              <a:rPr lang="ru-RU" sz="2200" i="1" dirty="0"/>
              <a:t> для </a:t>
            </a:r>
            <a:r>
              <a:rPr lang="ru-RU" sz="2200" i="1" dirty="0" err="1"/>
              <a:t>досягнення</a:t>
            </a:r>
            <a:r>
              <a:rPr lang="ru-RU" sz="2200" i="1" dirty="0"/>
              <a:t> </a:t>
            </a:r>
            <a:r>
              <a:rPr lang="ru-RU" sz="2200" i="1" dirty="0" err="1"/>
              <a:t>конкретної</a:t>
            </a:r>
            <a:r>
              <a:rPr lang="ru-RU" sz="2200" i="1" dirty="0"/>
              <a:t> мети та </a:t>
            </a:r>
            <a:r>
              <a:rPr lang="ru-RU" sz="2200" i="1" dirty="0" err="1"/>
              <a:t>підвищення</a:t>
            </a:r>
            <a:r>
              <a:rPr lang="ru-RU" sz="2200" i="1" dirty="0"/>
              <a:t> </a:t>
            </a:r>
            <a:r>
              <a:rPr lang="ru-RU" sz="2200" i="1" dirty="0" err="1"/>
              <a:t>якості</a:t>
            </a:r>
            <a:r>
              <a:rPr lang="ru-RU" sz="2200" i="1" dirty="0"/>
              <a:t> </a:t>
            </a:r>
            <a:r>
              <a:rPr lang="ru-RU" sz="2200" i="1" dirty="0" err="1"/>
              <a:t>життя</a:t>
            </a:r>
            <a:r>
              <a:rPr lang="ru-RU" sz="2200" i="1" dirty="0"/>
              <a:t>. </a:t>
            </a:r>
            <a:endParaRPr lang="ru-RU" sz="2200" i="1" dirty="0" smtClean="0"/>
          </a:p>
          <a:p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Якість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/>
              <a:t>визначається</a:t>
            </a:r>
            <a:r>
              <a:rPr lang="ru-RU" sz="2200" i="1" dirty="0"/>
              <a:t> </a:t>
            </a:r>
            <a:r>
              <a:rPr lang="ru-RU" sz="2200" i="1" dirty="0" err="1"/>
              <a:t>їх</a:t>
            </a:r>
            <a:r>
              <a:rPr lang="ru-RU" sz="2200" i="1" dirty="0"/>
              <a:t> </a:t>
            </a:r>
            <a:r>
              <a:rPr lang="ru-RU" sz="2200" i="1" dirty="0" err="1"/>
              <a:t>фундаментальністю</a:t>
            </a:r>
            <a:r>
              <a:rPr lang="ru-RU" sz="2200" i="1" dirty="0"/>
              <a:t>, </a:t>
            </a:r>
            <a:r>
              <a:rPr lang="ru-RU" sz="2200" i="1" dirty="0" err="1"/>
              <a:t>глибиною</a:t>
            </a:r>
            <a:r>
              <a:rPr lang="ru-RU" sz="2200" i="1" dirty="0"/>
              <a:t> та </a:t>
            </a:r>
            <a:r>
              <a:rPr lang="ru-RU" sz="2200" i="1" dirty="0" err="1"/>
              <a:t>затребуваністю</a:t>
            </a:r>
            <a:r>
              <a:rPr lang="ru-RU" sz="2200" i="1" dirty="0"/>
              <a:t> в </a:t>
            </a:r>
            <a:r>
              <a:rPr lang="ru-RU" sz="2200" i="1" dirty="0" err="1"/>
              <a:t>роботі</a:t>
            </a:r>
            <a:r>
              <a:rPr lang="ru-RU" sz="2200" i="1" dirty="0"/>
              <a:t> </a:t>
            </a:r>
            <a:r>
              <a:rPr lang="ru-RU" sz="2200" i="1" dirty="0" err="1"/>
              <a:t>після</a:t>
            </a:r>
            <a:r>
              <a:rPr lang="ru-RU" sz="2200" i="1" dirty="0"/>
              <a:t> </a:t>
            </a:r>
            <a:r>
              <a:rPr lang="ru-RU" sz="2200" i="1" dirty="0" err="1"/>
              <a:t>закінчення</a:t>
            </a:r>
            <a:r>
              <a:rPr lang="ru-RU" sz="2200" i="1" dirty="0"/>
              <a:t> </a:t>
            </a:r>
            <a:r>
              <a:rPr lang="ru-RU" sz="2200" i="1" dirty="0" err="1"/>
              <a:t>навчання</a:t>
            </a:r>
            <a:r>
              <a:rPr lang="ru-RU" sz="2200" i="1" dirty="0"/>
              <a:t>.</a:t>
            </a:r>
          </a:p>
        </p:txBody>
      </p:sp>
      <p:pic>
        <p:nvPicPr>
          <p:cNvPr id="1029" name="Picture 5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ucy;&amp;scy;&amp;pcy;&amp;iukcy;&amp;khcy;&amp;iukcy;&amp;vcy; &amp;ucy; &amp;ncy;&amp;acy;&amp;vcy;&amp;chcy;&amp;acy;&amp;ncy;&amp;ncy;&amp;iukcy;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3" y="3861048"/>
            <a:ext cx="2809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0831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458200" cy="5688632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 err="1"/>
              <a:t>Якість</a:t>
            </a:r>
            <a:r>
              <a:rPr lang="ru-RU" sz="2200" b="1" dirty="0"/>
              <a:t> </a:t>
            </a:r>
            <a:r>
              <a:rPr lang="ru-RU" sz="2200" b="1" dirty="0" err="1"/>
              <a:t>освіти</a:t>
            </a:r>
            <a:r>
              <a:rPr lang="ru-RU" sz="2200" b="1" dirty="0"/>
              <a:t> </a:t>
            </a:r>
            <a:r>
              <a:rPr lang="ru-RU" sz="2200" b="1" dirty="0" err="1"/>
              <a:t>має</a:t>
            </a:r>
            <a:r>
              <a:rPr lang="ru-RU" sz="2200" b="1" dirty="0"/>
              <a:t> </a:t>
            </a:r>
            <a:r>
              <a:rPr lang="ru-RU" sz="2200" b="1" dirty="0" err="1"/>
              <a:t>такі</a:t>
            </a:r>
            <a:r>
              <a:rPr lang="ru-RU" sz="2200" b="1" dirty="0"/>
              <a:t> </a:t>
            </a:r>
            <a:r>
              <a:rPr lang="ru-RU" sz="2200" b="1" dirty="0" err="1"/>
              <a:t>складові</a:t>
            </a:r>
            <a:r>
              <a:rPr lang="ru-RU" sz="2200" dirty="0"/>
              <a:t>: </a:t>
            </a:r>
            <a:endParaRPr lang="ru-RU" sz="2200" dirty="0" smtClean="0"/>
          </a:p>
          <a:p>
            <a:r>
              <a:rPr lang="ru-RU" sz="2200" b="1" dirty="0" err="1" smtClean="0"/>
              <a:t>якість</a:t>
            </a:r>
            <a:r>
              <a:rPr lang="ru-RU" sz="2200" b="1" dirty="0" smtClean="0"/>
              <a:t> </a:t>
            </a:r>
            <a:r>
              <a:rPr lang="ru-RU" sz="2200" b="1" dirty="0" err="1"/>
              <a:t>освіти</a:t>
            </a:r>
            <a:r>
              <a:rPr lang="ru-RU" sz="2200" b="1" dirty="0"/>
              <a:t> </a:t>
            </a:r>
            <a:r>
              <a:rPr lang="ru-RU" sz="2200" dirty="0"/>
              <a:t>(</a:t>
            </a:r>
            <a:r>
              <a:rPr lang="ru-RU" sz="2200" dirty="0" err="1"/>
              <a:t>знання</a:t>
            </a:r>
            <a:r>
              <a:rPr lang="ru-RU" sz="2200" dirty="0"/>
              <a:t>, </a:t>
            </a:r>
            <a:r>
              <a:rPr lang="ru-RU" sz="2200" dirty="0" err="1"/>
              <a:t>уміння</a:t>
            </a:r>
            <a:r>
              <a:rPr lang="ru-RU" sz="2200" dirty="0"/>
              <a:t>, </a:t>
            </a:r>
            <a:r>
              <a:rPr lang="ru-RU" sz="2200" dirty="0" err="1"/>
              <a:t>способи</a:t>
            </a:r>
            <a:r>
              <a:rPr lang="ru-RU" sz="2200" dirty="0"/>
              <a:t> </a:t>
            </a:r>
            <a:r>
              <a:rPr lang="ru-RU" sz="2200" dirty="0" err="1"/>
              <a:t>вирішення</a:t>
            </a:r>
            <a:r>
              <a:rPr lang="ru-RU" sz="2200" dirty="0"/>
              <a:t> </a:t>
            </a:r>
            <a:r>
              <a:rPr lang="ru-RU" sz="2200" dirty="0" err="1"/>
              <a:t>завдань</a:t>
            </a:r>
            <a:r>
              <a:rPr lang="ru-RU" sz="2200" dirty="0"/>
              <a:t>); </a:t>
            </a:r>
            <a:endParaRPr lang="ru-RU" sz="2200" dirty="0" smtClean="0"/>
          </a:p>
          <a:p>
            <a:r>
              <a:rPr lang="ru-RU" sz="2200" b="1" dirty="0" err="1" smtClean="0"/>
              <a:t>якість</a:t>
            </a:r>
            <a:r>
              <a:rPr lang="ru-RU" sz="2200" b="1" dirty="0" smtClean="0"/>
              <a:t> </a:t>
            </a:r>
            <a:r>
              <a:rPr lang="ru-RU" sz="2200" b="1" dirty="0" err="1"/>
              <a:t>методів</a:t>
            </a:r>
            <a:r>
              <a:rPr lang="ru-RU" sz="2200" b="1" dirty="0"/>
              <a:t> </a:t>
            </a:r>
            <a:r>
              <a:rPr lang="ru-RU" sz="2200" b="1" dirty="0" err="1"/>
              <a:t>навчання</a:t>
            </a:r>
            <a:r>
              <a:rPr lang="ru-RU" sz="2200" b="1" dirty="0"/>
              <a:t> і </a:t>
            </a:r>
            <a:r>
              <a:rPr lang="ru-RU" sz="2200" b="1" dirty="0" err="1"/>
              <a:t>виховання</a:t>
            </a:r>
            <a:r>
              <a:rPr lang="ru-RU" sz="2200" b="1" dirty="0"/>
              <a:t> </a:t>
            </a:r>
            <a:r>
              <a:rPr lang="ru-RU" sz="2200" dirty="0"/>
              <a:t>(</a:t>
            </a:r>
            <a:r>
              <a:rPr lang="ru-RU" sz="2200" dirty="0" err="1"/>
              <a:t>організація</a:t>
            </a:r>
            <a:r>
              <a:rPr lang="ru-RU" sz="2200" dirty="0"/>
              <a:t> </a:t>
            </a:r>
            <a:r>
              <a:rPr lang="ru-RU" sz="2200" dirty="0" err="1"/>
              <a:t>пізнавальної</a:t>
            </a:r>
            <a:r>
              <a:rPr lang="ru-RU" sz="2200" dirty="0"/>
              <a:t> </a:t>
            </a:r>
            <a:r>
              <a:rPr lang="ru-RU" sz="2200" dirty="0" err="1"/>
              <a:t>діяльності</a:t>
            </a:r>
            <a:r>
              <a:rPr lang="ru-RU" sz="2200" dirty="0"/>
              <a:t>, </a:t>
            </a:r>
            <a:r>
              <a:rPr lang="ru-RU" sz="2200" dirty="0" err="1"/>
              <a:t>мотивація</a:t>
            </a:r>
            <a:r>
              <a:rPr lang="ru-RU" sz="2200" dirty="0"/>
              <a:t> </a:t>
            </a:r>
            <a:r>
              <a:rPr lang="ru-RU" sz="2200" dirty="0" err="1"/>
              <a:t>пізнавальної</a:t>
            </a:r>
            <a:r>
              <a:rPr lang="ru-RU" sz="2200" dirty="0"/>
              <a:t> </a:t>
            </a:r>
            <a:r>
              <a:rPr lang="ru-RU" sz="2200" dirty="0" err="1"/>
              <a:t>діяльності</a:t>
            </a:r>
            <a:r>
              <a:rPr lang="ru-RU" sz="2200" dirty="0"/>
              <a:t>, контроль за </a:t>
            </a:r>
            <a:r>
              <a:rPr lang="ru-RU" sz="2200" dirty="0" err="1"/>
              <a:t>здійсненням</a:t>
            </a:r>
            <a:r>
              <a:rPr lang="ru-RU" sz="2200" dirty="0"/>
              <a:t> </a:t>
            </a:r>
            <a:r>
              <a:rPr lang="ru-RU" sz="2200" dirty="0" err="1"/>
              <a:t>навчальної</a:t>
            </a:r>
            <a:r>
              <a:rPr lang="ru-RU" sz="2200" dirty="0"/>
              <a:t> </a:t>
            </a:r>
            <a:r>
              <a:rPr lang="ru-RU" sz="2200" dirty="0" err="1"/>
              <a:t>діяльності</a:t>
            </a:r>
            <a:r>
              <a:rPr lang="ru-RU" sz="2200" dirty="0"/>
              <a:t>); </a:t>
            </a:r>
            <a:endParaRPr lang="ru-RU" sz="2200" dirty="0" smtClean="0"/>
          </a:p>
          <a:p>
            <a:r>
              <a:rPr lang="ru-RU" sz="2200" b="1" dirty="0" err="1" smtClean="0"/>
              <a:t>якість</a:t>
            </a:r>
            <a:r>
              <a:rPr lang="ru-RU" sz="2200" b="1" dirty="0" smtClean="0"/>
              <a:t> </a:t>
            </a:r>
            <a:r>
              <a:rPr lang="ru-RU" sz="2200" b="1" dirty="0" err="1"/>
              <a:t>освіченості</a:t>
            </a:r>
            <a:r>
              <a:rPr lang="ru-RU" sz="2200" b="1" dirty="0"/>
              <a:t> </a:t>
            </a:r>
            <a:r>
              <a:rPr lang="ru-RU" sz="2200" b="1" dirty="0" err="1"/>
              <a:t>особистості</a:t>
            </a:r>
            <a:r>
              <a:rPr lang="ru-RU" sz="2200" b="1" dirty="0"/>
              <a:t> </a:t>
            </a:r>
            <a:r>
              <a:rPr lang="ru-RU" sz="2200" dirty="0"/>
              <a:t>(</a:t>
            </a:r>
            <a:r>
              <a:rPr lang="ru-RU" sz="2200" dirty="0" err="1"/>
              <a:t>засвоєння</a:t>
            </a:r>
            <a:r>
              <a:rPr lang="ru-RU" sz="2200" dirty="0"/>
              <a:t> </a:t>
            </a:r>
            <a:r>
              <a:rPr lang="ru-RU" sz="2200" dirty="0" err="1"/>
              <a:t>знань</a:t>
            </a:r>
            <a:r>
              <a:rPr lang="ru-RU" sz="2200" dirty="0"/>
              <a:t>, </a:t>
            </a:r>
            <a:r>
              <a:rPr lang="ru-RU" sz="2200" dirty="0" err="1"/>
              <a:t>умінь</a:t>
            </a:r>
            <a:r>
              <a:rPr lang="ru-RU" sz="2200" dirty="0"/>
              <a:t> та </a:t>
            </a:r>
            <a:r>
              <a:rPr lang="ru-RU" sz="2200" dirty="0" err="1"/>
              <a:t>навичок</a:t>
            </a:r>
            <a:r>
              <a:rPr lang="ru-RU" sz="2200" dirty="0"/>
              <a:t>, </a:t>
            </a:r>
            <a:r>
              <a:rPr lang="ru-RU" sz="2200" dirty="0" err="1"/>
              <a:t>засвоєння</a:t>
            </a:r>
            <a:r>
              <a:rPr lang="ru-RU" sz="2200" dirty="0"/>
              <a:t> </a:t>
            </a:r>
            <a:r>
              <a:rPr lang="ru-RU" sz="2200" dirty="0" err="1"/>
              <a:t>моральних</a:t>
            </a:r>
            <a:r>
              <a:rPr lang="ru-RU" sz="2200" dirty="0"/>
              <a:t> норм), </a:t>
            </a:r>
            <a:endParaRPr lang="ru-RU" sz="2200" dirty="0" smtClean="0"/>
          </a:p>
          <a:p>
            <a:r>
              <a:rPr lang="ru-RU" sz="2200" b="1" dirty="0" err="1" smtClean="0"/>
              <a:t>якість</a:t>
            </a:r>
            <a:r>
              <a:rPr lang="ru-RU" sz="2200" b="1" dirty="0" smtClean="0"/>
              <a:t> </a:t>
            </a:r>
            <a:r>
              <a:rPr lang="ru-RU" sz="2200" b="1" dirty="0" err="1"/>
              <a:t>освітніх</a:t>
            </a:r>
            <a:r>
              <a:rPr lang="ru-RU" sz="2200" b="1" dirty="0"/>
              <a:t> </a:t>
            </a:r>
            <a:r>
              <a:rPr lang="ru-RU" sz="2200" b="1" dirty="0" err="1"/>
              <a:t>послуг</a:t>
            </a:r>
            <a:r>
              <a:rPr lang="ru-RU" sz="2200" b="1" dirty="0"/>
              <a:t> </a:t>
            </a:r>
            <a:r>
              <a:rPr lang="ru-RU" sz="2200" dirty="0"/>
              <a:t>(</a:t>
            </a:r>
            <a:r>
              <a:rPr lang="ru-RU" sz="2200" dirty="0" err="1"/>
              <a:t>якість</a:t>
            </a:r>
            <a:r>
              <a:rPr lang="ru-RU" sz="2200" dirty="0"/>
              <a:t> кадрового, </a:t>
            </a:r>
            <a:r>
              <a:rPr lang="ru-RU" sz="2200" dirty="0" err="1"/>
              <a:t>матеріально-технічного</a:t>
            </a:r>
            <a:r>
              <a:rPr lang="ru-RU" sz="2200" dirty="0"/>
              <a:t>, </a:t>
            </a:r>
            <a:r>
              <a:rPr lang="ru-RU" sz="2200" dirty="0" err="1"/>
              <a:t>інформаційного</a:t>
            </a:r>
            <a:r>
              <a:rPr lang="ru-RU" sz="2200" dirty="0"/>
              <a:t> </a:t>
            </a:r>
            <a:r>
              <a:rPr lang="ru-RU" sz="2200" dirty="0" err="1"/>
              <a:t>забезпечення</a:t>
            </a:r>
            <a:r>
              <a:rPr lang="ru-RU" sz="2200" dirty="0"/>
              <a:t> і т.н.).</a:t>
            </a:r>
          </a:p>
          <a:p>
            <a:pPr marL="1973263" lvl="1" indent="0">
              <a:buNone/>
            </a:pPr>
            <a:endParaRPr lang="ru-RU" sz="2200" dirty="0" smtClean="0"/>
          </a:p>
          <a:p>
            <a:pPr marL="1973263" lvl="1" indent="0">
              <a:buNone/>
            </a:pPr>
            <a:r>
              <a:rPr lang="ru-RU" sz="2200" dirty="0" err="1" smtClean="0"/>
              <a:t>Перевірка</a:t>
            </a:r>
            <a:r>
              <a:rPr lang="ru-RU" sz="2200" dirty="0" smtClean="0"/>
              <a:t> </a:t>
            </a:r>
            <a:r>
              <a:rPr lang="ru-RU" sz="2200" dirty="0" err="1"/>
              <a:t>якості</a:t>
            </a:r>
            <a:r>
              <a:rPr lang="ru-RU" sz="2200" dirty="0"/>
              <a:t> </a:t>
            </a:r>
            <a:r>
              <a:rPr lang="ru-RU" sz="2200" dirty="0" err="1"/>
              <a:t>підготовки</a:t>
            </a:r>
            <a:r>
              <a:rPr lang="ru-RU" sz="2200" dirty="0"/>
              <a:t> </a:t>
            </a:r>
            <a:r>
              <a:rPr lang="ru-RU" sz="2200" dirty="0" err="1" smtClean="0"/>
              <a:t>учн</a:t>
            </a:r>
            <a:r>
              <a:rPr lang="uk-UA" sz="2200" dirty="0" err="1" smtClean="0"/>
              <a:t>ів</a:t>
            </a:r>
            <a:r>
              <a:rPr lang="uk-UA" sz="2200" dirty="0" smtClean="0"/>
              <a:t> </a:t>
            </a:r>
            <a:r>
              <a:rPr lang="ru-RU" sz="2200" dirty="0" smtClean="0"/>
              <a:t>на </a:t>
            </a:r>
            <a:r>
              <a:rPr lang="ru-RU" sz="2200" dirty="0"/>
              <a:t>будь-</a:t>
            </a:r>
            <a:r>
              <a:rPr lang="ru-RU" sz="2200" dirty="0" err="1"/>
              <a:t>якому</a:t>
            </a:r>
            <a:r>
              <a:rPr lang="ru-RU" sz="2200" dirty="0"/>
              <a:t> </a:t>
            </a:r>
            <a:r>
              <a:rPr lang="ru-RU" sz="2200" dirty="0" err="1"/>
              <a:t>етапі</a:t>
            </a:r>
            <a:r>
              <a:rPr lang="ru-RU" sz="2200" dirty="0"/>
              <a:t> –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одночасно</a:t>
            </a:r>
            <a:r>
              <a:rPr lang="ru-RU" sz="2200" dirty="0"/>
              <a:t> і </a:t>
            </a:r>
            <a:r>
              <a:rPr lang="ru-RU" sz="2200" dirty="0" err="1"/>
              <a:t>перевірка</a:t>
            </a:r>
            <a:r>
              <a:rPr lang="ru-RU" sz="2200" dirty="0"/>
              <a:t> </a:t>
            </a:r>
            <a:r>
              <a:rPr lang="ru-RU" sz="2200" dirty="0" err="1"/>
              <a:t>якості</a:t>
            </a:r>
            <a:r>
              <a:rPr lang="ru-RU" sz="2200" dirty="0"/>
              <a:t> </a:t>
            </a:r>
            <a:r>
              <a:rPr lang="ru-RU" sz="2200" dirty="0" err="1"/>
              <a:t>діяльності</a:t>
            </a:r>
            <a:r>
              <a:rPr lang="ru-RU" sz="2200" dirty="0"/>
              <a:t> </a:t>
            </a:r>
            <a:r>
              <a:rPr lang="ru-RU" sz="2200" dirty="0" err="1" smtClean="0"/>
              <a:t>вчителя</a:t>
            </a:r>
            <a:r>
              <a:rPr lang="ru-RU" sz="2200" dirty="0" smtClean="0"/>
              <a:t>, </a:t>
            </a:r>
            <a:r>
              <a:rPr lang="ru-RU" sz="2200" dirty="0" err="1"/>
              <a:t>якості</a:t>
            </a:r>
            <a:r>
              <a:rPr lang="ru-RU" sz="2200" dirty="0"/>
              <a:t> </a:t>
            </a:r>
            <a:r>
              <a:rPr lang="ru-RU" sz="2200" dirty="0" err="1"/>
              <a:t>організації</a:t>
            </a:r>
            <a:r>
              <a:rPr lang="ru-RU" sz="2200" dirty="0"/>
              <a:t> </a:t>
            </a:r>
            <a:r>
              <a:rPr lang="ru-RU" sz="2200" dirty="0" err="1"/>
              <a:t>навчального</a:t>
            </a:r>
            <a:r>
              <a:rPr lang="ru-RU" sz="2200" dirty="0"/>
              <a:t> </a:t>
            </a:r>
            <a:r>
              <a:rPr lang="ru-RU" sz="2200" dirty="0" err="1"/>
              <a:t>процесу</a:t>
            </a:r>
            <a:r>
              <a:rPr lang="ru-RU" sz="2200" dirty="0"/>
              <a:t>, </a:t>
            </a:r>
            <a:r>
              <a:rPr lang="ru-RU" sz="2200" dirty="0" err="1"/>
              <a:t>основним</a:t>
            </a:r>
            <a:r>
              <a:rPr lang="ru-RU" sz="2200" dirty="0"/>
              <a:t> результатом </a:t>
            </a:r>
            <a:r>
              <a:rPr lang="ru-RU" sz="2200" dirty="0" err="1"/>
              <a:t>якого</a:t>
            </a:r>
            <a:r>
              <a:rPr lang="ru-RU" sz="2200" dirty="0"/>
              <a:t> є </a:t>
            </a:r>
            <a:r>
              <a:rPr lang="ru-RU" sz="2200" dirty="0" err="1"/>
              <a:t>професійна</a:t>
            </a:r>
            <a:r>
              <a:rPr lang="ru-RU" sz="2200" dirty="0"/>
              <a:t> </a:t>
            </a:r>
            <a:r>
              <a:rPr lang="ru-RU" sz="2200" dirty="0" err="1"/>
              <a:t>компетентність</a:t>
            </a:r>
            <a:r>
              <a:rPr lang="ru-RU" sz="2200" dirty="0"/>
              <a:t> </a:t>
            </a:r>
            <a:r>
              <a:rPr lang="ru-RU" sz="2200" dirty="0" err="1"/>
              <a:t>випускника</a:t>
            </a:r>
            <a:r>
              <a:rPr lang="ru-RU" sz="2200" dirty="0"/>
              <a:t>. </a:t>
            </a:r>
          </a:p>
          <a:p>
            <a:r>
              <a:rPr lang="uk-UA" sz="2200" dirty="0" smtClean="0"/>
              <a:t>           </a:t>
            </a:r>
            <a:endParaRPr lang="ru-RU" sz="2200" dirty="0"/>
          </a:p>
        </p:txBody>
      </p:sp>
      <p:pic>
        <p:nvPicPr>
          <p:cNvPr id="4" name="Picture 2" descr="http://sarkneu.at.ua/_si/0/047869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56792" y="6453336"/>
            <a:ext cx="207533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78234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458200" cy="5049838"/>
          </a:xfrm>
        </p:spPr>
        <p:txBody>
          <a:bodyPr/>
          <a:lstStyle/>
          <a:p>
            <a:pPr marL="0" indent="0">
              <a:buNone/>
            </a:pPr>
            <a:r>
              <a:rPr lang="uk-UA" sz="2200" dirty="0" smtClean="0"/>
              <a:t>Якість освіти визначається насамперед якістю носія знань (учителів), який передає ці знання за допомогою різних методик тим, хто навчається. </a:t>
            </a:r>
          </a:p>
          <a:p>
            <a:pPr marL="0" indent="0">
              <a:buNone/>
            </a:pPr>
            <a:r>
              <a:rPr lang="uk-UA" sz="2200" dirty="0" smtClean="0"/>
              <a:t>Залежно від фундаментальності отриманих знань, ті, хто навчаються, можуть:</a:t>
            </a:r>
          </a:p>
          <a:p>
            <a:pPr marL="0" indent="0">
              <a:buNone/>
            </a:pPr>
            <a:r>
              <a:rPr lang="uk-UA" sz="2200" dirty="0" smtClean="0"/>
              <a:t>· витримати конкурсні іспити при вступі на навчання;</a:t>
            </a:r>
          </a:p>
          <a:p>
            <a:pPr marL="0" indent="0">
              <a:buNone/>
            </a:pPr>
            <a:r>
              <a:rPr lang="uk-UA" sz="2200" dirty="0" smtClean="0"/>
              <a:t>· пройти конкурсний відбір при улаштуванні на роботу;</a:t>
            </a:r>
          </a:p>
          <a:p>
            <a:pPr marL="0" indent="0">
              <a:buNone/>
            </a:pPr>
            <a:r>
              <a:rPr lang="uk-UA" sz="2200" dirty="0" smtClean="0"/>
              <a:t>· більш успішно освоювати навчальні дисципліни, які базуються на знаннях базових дисциплін, вивчених на попередніх стадіях освітнього процесу.</a:t>
            </a:r>
          </a:p>
          <a:p>
            <a:pPr marL="2424113" indent="0" algn="r">
              <a:buNone/>
            </a:pPr>
            <a:r>
              <a:rPr lang="uk-UA" sz="1800" dirty="0" smtClean="0"/>
              <a:t>Науково-технічний прогрес приводить до появи нових засобів і предметів праці, нових виробничих та інформаційних технологій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Picture 2" descr="&amp;Kcy;&amp;acy;&amp;rcy;&amp;tcy;&amp;icy;&amp;ncy;&amp;kcy;&amp;acy; 44 &amp;icy;&amp;zcy; 15403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295238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22307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2483768" y="1772816"/>
            <a:ext cx="7632700" cy="5589587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педагогічні </a:t>
            </a:r>
            <a:r>
              <a:rPr lang="uk-UA" sz="2800" b="1" dirty="0" smtClean="0">
                <a:solidFill>
                  <a:srgbClr val="FF0000"/>
                </a:solidFill>
              </a:rPr>
              <a:t>кадри;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2800" b="1" dirty="0">
                <a:solidFill>
                  <a:srgbClr val="002060"/>
                </a:solidFill>
              </a:rPr>
              <a:t>матеріально-технічна</a:t>
            </a:r>
            <a:r>
              <a:rPr lang="uk-UA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база;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2800" b="1" dirty="0">
                <a:solidFill>
                  <a:srgbClr val="002060"/>
                </a:solidFill>
              </a:rPr>
              <a:t>програмно-методичне</a:t>
            </a:r>
            <a:r>
              <a:rPr lang="uk-UA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забезпечення;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науково-методична</a:t>
            </a:r>
            <a:r>
              <a:rPr lang="uk-UA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робота;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організаційна</a:t>
            </a:r>
            <a:r>
              <a:rPr lang="uk-UA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діяльність;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2800" b="1" dirty="0" smtClean="0">
                <a:solidFill>
                  <a:srgbClr val="FF0000"/>
                </a:solidFill>
              </a:rPr>
              <a:t>управління</a:t>
            </a:r>
            <a:r>
              <a:rPr lang="uk-UA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освітнім процесом;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психолого-педагогічний </a:t>
            </a:r>
            <a:r>
              <a:rPr lang="uk-UA" sz="2800" b="1" dirty="0">
                <a:solidFill>
                  <a:srgbClr val="002060"/>
                </a:solidFill>
              </a:rPr>
              <a:t>та </a:t>
            </a:r>
            <a:r>
              <a:rPr lang="uk-UA" sz="2800" b="1" dirty="0" smtClean="0">
                <a:solidFill>
                  <a:srgbClr val="002060"/>
                </a:solidFill>
              </a:rPr>
              <a:t>медико-соціальний </a:t>
            </a:r>
            <a:r>
              <a:rPr lang="uk-UA" sz="2800" b="1" dirty="0" smtClean="0">
                <a:solidFill>
                  <a:srgbClr val="FF0000"/>
                </a:solidFill>
              </a:rPr>
              <a:t>супровід</a:t>
            </a:r>
            <a:r>
              <a:rPr lang="uk-UA" sz="2800" b="1" dirty="0">
                <a:solidFill>
                  <a:srgbClr val="002060"/>
                </a:solidFill>
              </a:rPr>
              <a:t>.</a:t>
            </a:r>
            <a:r>
              <a:rPr lang="uk-UA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uk-UA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Критерії забезпечення якості </a:t>
            </a:r>
            <a:r>
              <a:rPr lang="uk-UA" sz="40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endParaRPr lang="ru-RU" sz="40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0580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458200" cy="4113734"/>
          </a:xfrm>
        </p:spPr>
        <p:txBody>
          <a:bodyPr/>
          <a:lstStyle/>
          <a:p>
            <a:pPr marL="0" indent="0">
              <a:buNone/>
            </a:pPr>
            <a:r>
              <a:rPr lang="uk-UA" sz="2800" i="1" dirty="0" smtClean="0"/>
              <a:t>«Учитель </a:t>
            </a:r>
            <a:r>
              <a:rPr lang="uk-UA" sz="2800" i="1" dirty="0"/>
              <a:t>для школи — це те ж саме, що сонце для всесвіту. Він джерело тієї сили, яка надає руху всій машині. Остання заіржавіє у мертвому заціпенінні, якщо він не зуміє вдихнути в неї життя і рух</a:t>
            </a:r>
            <a:r>
              <a:rPr lang="uk-UA" sz="2800" i="1" dirty="0" smtClean="0"/>
              <a:t>…»</a:t>
            </a:r>
            <a:endParaRPr lang="uk-UA" sz="2800" i="1" dirty="0"/>
          </a:p>
          <a:p>
            <a:pPr marL="3324225" indent="0">
              <a:buNone/>
            </a:pPr>
            <a:r>
              <a:rPr lang="uk-UA" dirty="0"/>
              <a:t>А. </a:t>
            </a:r>
            <a:r>
              <a:rPr lang="uk-UA" dirty="0" err="1"/>
              <a:t>Дістєрвег</a:t>
            </a:r>
            <a:endParaRPr lang="uk-UA" dirty="0"/>
          </a:p>
          <a:p>
            <a:endParaRPr lang="uk-UA" dirty="0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160338"/>
            <a:ext cx="757118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Педагогічні кадри </a:t>
            </a:r>
            <a:r>
              <a:rPr lang="uk-UA" sz="40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uk-UA" sz="40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критерій забезпечення </a:t>
            </a:r>
            <a:r>
              <a:rPr lang="uk-UA" sz="4000" b="1" spc="50" dirty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якості </a:t>
            </a:r>
            <a:r>
              <a:rPr lang="uk-UA" sz="40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 інформатики</a:t>
            </a:r>
            <a:endParaRPr lang="ru-RU" sz="40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5064"/>
            <a:ext cx="2673897" cy="222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29152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3558985" y="764704"/>
            <a:ext cx="5295504" cy="5312632"/>
          </a:xfrm>
        </p:spPr>
        <p:txBody>
          <a:bodyPr/>
          <a:lstStyle/>
          <a:p>
            <a:pPr marL="0" indent="12700"/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STEAM-</a:t>
            </a:r>
            <a:r>
              <a:rPr lang="uk-U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освіта (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– science, </a:t>
            </a:r>
            <a:r>
              <a:rPr lang="uk-UA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technology, E – engineering, A – art, </a:t>
            </a:r>
            <a:r>
              <a:rPr lang="uk-UA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mathematics) </a:t>
            </a:r>
            <a:r>
              <a:rPr lang="en-US" sz="2300" dirty="0"/>
              <a:t>– </a:t>
            </a:r>
            <a:r>
              <a:rPr lang="uk-UA" sz="2300" dirty="0"/>
              <a:t>природничі науки, технології, інженерія, мистецтво, математика – система освіти, стимулююча оволодіння знаннями і навичками технологічних наукових напрямів, що дозволяють брати участь в найбільших інноваційних міжнародних конкурсах і олімпіадах, таких як </a:t>
            </a:r>
            <a:r>
              <a:rPr lang="en-US" sz="2300" dirty="0"/>
              <a:t>MATHCOUNTS, Science </a:t>
            </a:r>
            <a:r>
              <a:rPr lang="uk-UA" sz="2300" dirty="0"/>
              <a:t>олімпіади та </a:t>
            </a:r>
            <a:r>
              <a:rPr lang="en-US" sz="2300" dirty="0"/>
              <a:t>FIRST Robotics. </a:t>
            </a:r>
            <a:r>
              <a:rPr lang="uk-UA" sz="2300" dirty="0"/>
              <a:t>Освіта, направлена на підтримку творчості та інноваційних навичок. </a:t>
            </a:r>
            <a:endParaRPr lang="uk-UA" sz="2300" dirty="0" smtClean="0"/>
          </a:p>
          <a:p>
            <a:pPr marL="0" indent="12700"/>
            <a:r>
              <a:rPr lang="ru-RU" sz="1400" dirty="0"/>
              <a:t>Головна мета STEM - </a:t>
            </a:r>
            <a:r>
              <a:rPr lang="ru-RU" sz="1400" b="1" dirty="0" err="1"/>
              <a:t>підготовка</a:t>
            </a:r>
            <a:r>
              <a:rPr lang="ru-RU" sz="1400" b="1" dirty="0"/>
              <a:t> </a:t>
            </a:r>
            <a:r>
              <a:rPr lang="ru-RU" sz="1400" b="1" dirty="0" err="1"/>
              <a:t>майбутніх</a:t>
            </a:r>
            <a:r>
              <a:rPr lang="ru-RU" sz="1400" b="1" dirty="0"/>
              <a:t> гуру в </a:t>
            </a:r>
            <a:r>
              <a:rPr lang="ru-RU" sz="1400" b="1" dirty="0" err="1"/>
              <a:t>області</a:t>
            </a:r>
            <a:r>
              <a:rPr lang="ru-RU" sz="1400" b="1" dirty="0"/>
              <a:t> </a:t>
            </a:r>
            <a:r>
              <a:rPr lang="ru-RU" sz="1400" b="1" dirty="0" err="1"/>
              <a:t>високих</a:t>
            </a:r>
            <a:r>
              <a:rPr lang="ru-RU" sz="1400" b="1" dirty="0"/>
              <a:t> </a:t>
            </a:r>
            <a:r>
              <a:rPr lang="ru-RU" sz="1400" b="1" dirty="0" err="1"/>
              <a:t>технологій</a:t>
            </a:r>
            <a:r>
              <a:rPr lang="ru-RU" sz="1400" dirty="0"/>
              <a:t>.</a:t>
            </a:r>
            <a:endParaRPr lang="uk-UA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43012" y="260648"/>
            <a:ext cx="3714750" cy="785812"/>
          </a:xfrm>
        </p:spPr>
        <p:txBody>
          <a:bodyPr/>
          <a:lstStyle/>
          <a:p>
            <a:r>
              <a:rPr lang="en-US" sz="4000" b="1" spc="50" dirty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STEAM-</a:t>
            </a:r>
            <a:r>
              <a:rPr lang="uk-UA" sz="4000" b="1" spc="50" dirty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освіта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592" y="1124744"/>
            <a:ext cx="3313393" cy="240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651605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http://uvirit.blogspot.com/2015/10/stem-steam-stream.html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2073" y="68853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http://iteach.com.ua/news/mass-media/?pid=2621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801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3636586" y="1072250"/>
            <a:ext cx="5295504" cy="5312632"/>
          </a:xfrm>
        </p:spPr>
        <p:txBody>
          <a:bodyPr/>
          <a:lstStyle/>
          <a:p>
            <a:pPr marL="0" indent="12700"/>
            <a:endParaRPr lang="uk-UA" sz="2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43012" y="260648"/>
            <a:ext cx="6921276" cy="785812"/>
          </a:xfrm>
        </p:spPr>
        <p:txBody>
          <a:bodyPr/>
          <a:lstStyle/>
          <a:p>
            <a:r>
              <a:rPr lang="uk-UA" sz="40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Дистанційна  освіта </a:t>
            </a:r>
            <a:endParaRPr lang="uk-UA" sz="40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08" y="1072250"/>
            <a:ext cx="5885857" cy="289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518914"/>
            <a:ext cx="4360091" cy="343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81371" y="5877272"/>
            <a:ext cx="376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http://www.kharkivosvita.net.ua/cdo/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36512" y="3933056"/>
            <a:ext cx="3882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http://dl.edu-post-diploma.kharkov.ua/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0759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4"/>
          <p:cNvSpPr txBox="1">
            <a:spLocks/>
          </p:cNvSpPr>
          <p:nvPr/>
        </p:nvSpPr>
        <p:spPr>
          <a:xfrm>
            <a:off x="243012" y="260648"/>
            <a:ext cx="6921276" cy="7858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40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Дистанційна  освіта </a:t>
            </a:r>
            <a:endParaRPr lang="uk-UA" sz="40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07704" y="1412776"/>
            <a:ext cx="6970425" cy="394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1920" y="5383022"/>
            <a:ext cx="2708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http://prometheus.org.ua/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920236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-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933</Words>
  <Application>Microsoft Office PowerPoint</Application>
  <PresentationFormat>Экран (4:3)</PresentationFormat>
  <Paragraphs>106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training-01</vt:lpstr>
      <vt:lpstr>Слайд 1</vt:lpstr>
      <vt:lpstr>Слайд 2</vt:lpstr>
      <vt:lpstr>Слайд 3</vt:lpstr>
      <vt:lpstr>Слайд 4</vt:lpstr>
      <vt:lpstr>Слайд 5</vt:lpstr>
      <vt:lpstr>Педагогічні кадри як критерій забезпечення якості навчання інформатики</vt:lpstr>
      <vt:lpstr>Слайд 7</vt:lpstr>
      <vt:lpstr>Слайд 8</vt:lpstr>
      <vt:lpstr>Слайд 9</vt:lpstr>
      <vt:lpstr>Навчання програмуванню (8 кл.)</vt:lpstr>
      <vt:lpstr>Секрети захоплюючого уроку (поради вчителю):</vt:lpstr>
      <vt:lpstr>Також підвищенню якості уроку сприяє: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IRONMANN (AKA SHAMAN)</cp:lastModifiedBy>
  <cp:revision>28</cp:revision>
  <dcterms:created xsi:type="dcterms:W3CDTF">2012-07-31T13:58:46Z</dcterms:created>
  <dcterms:modified xsi:type="dcterms:W3CDTF">2016-08-26T06:29:03Z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193013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