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9BEAEC5-9A4D-41D5-AC71-E5524003559B}">
  <a:tblStyle styleId="{09BEAEC5-9A4D-41D5-AC71-E552400355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accent4">
              <a:alpha val="40000"/>
            </a:schemeClr>
          </a:solidFill>
        </a:fill>
      </a:tcStyle>
    </a:band1H>
    <a:band1V>
      <a:tcStyle>
        <a:tcBdr>
          <a:top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lastCol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accent4"/>
          </a:solidFill>
        </a:fill>
      </a:tcStyle>
    </a:firstRow>
  </a:tblStyle>
  <a:tblStyle styleId="{8F8FB1DF-7E40-4650-9737-8AA81BF34B7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8F2E9"/>
          </a:solidFill>
        </a:fill>
      </a:tcStyle>
    </a:wholeTbl>
    <a:band1H>
      <a:tcStyle>
        <a:fill>
          <a:solidFill>
            <a:srgbClr val="F0E4D1"/>
          </a:solidFill>
        </a:fill>
      </a:tcStyle>
    </a:band1H>
    <a:band1V>
      <a:tcStyle>
        <a:fill>
          <a:solidFill>
            <a:srgbClr val="F0E4D1"/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F8F2E9"/>
          </a:solidFill>
        </a:fill>
      </a:tcStyle>
    </a:lastRow>
    <a:firstRow>
      <a:tcTxStyle b="on" i="off"/>
      <a:tcStyle>
        <a:fill>
          <a:solidFill>
            <a:srgbClr val="F8F2E9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F7E4C3"/>
              </a:buClr>
              <a:buFont typeface="Arial"/>
              <a:buNone/>
              <a:defRPr b="1" i="0" sz="3200" u="none" cap="none" strike="noStrike">
                <a:solidFill>
                  <a:srgbClr val="F7E4C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107503" cy="6858000"/>
          </a:xfrm>
          <a:prstGeom prst="rect">
            <a:avLst/>
          </a:prstGeom>
          <a:gradFill>
            <a:gsLst>
              <a:gs pos="0">
                <a:srgbClr val="7C8159"/>
              </a:gs>
              <a:gs pos="80000">
                <a:srgbClr val="A3AB75"/>
              </a:gs>
              <a:gs pos="100000">
                <a:srgbClr val="A5AD75"/>
              </a:gs>
            </a:gsLst>
            <a:lin ang="16200000" scaled="0"/>
          </a:gra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9090247" y="0"/>
            <a:ext cx="107503" cy="6858000"/>
          </a:xfrm>
          <a:prstGeom prst="rect">
            <a:avLst/>
          </a:prstGeom>
          <a:gradFill>
            <a:gsLst>
              <a:gs pos="0">
                <a:srgbClr val="7C8159"/>
              </a:gs>
              <a:gs pos="80000">
                <a:srgbClr val="A3AB75"/>
              </a:gs>
              <a:gs pos="100000">
                <a:srgbClr val="A5AD75"/>
              </a:gs>
            </a:gsLst>
            <a:lin ang="16200000" scaled="0"/>
          </a:gra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07504" y="0"/>
            <a:ext cx="8990776" cy="100584"/>
          </a:xfrm>
          <a:prstGeom prst="rect">
            <a:avLst/>
          </a:prstGeom>
          <a:gradFill>
            <a:gsLst>
              <a:gs pos="0">
                <a:srgbClr val="7C8159"/>
              </a:gs>
              <a:gs pos="80000">
                <a:srgbClr val="A3AB75"/>
              </a:gs>
              <a:gs pos="100000">
                <a:srgbClr val="A5AD75"/>
              </a:gs>
            </a:gsLst>
            <a:lin ang="16200000" scaled="0"/>
          </a:gra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02167" y="6757752"/>
            <a:ext cx="8990776" cy="100584"/>
          </a:xfrm>
          <a:prstGeom prst="rect">
            <a:avLst/>
          </a:prstGeom>
          <a:gradFill>
            <a:gsLst>
              <a:gs pos="0">
                <a:srgbClr val="7C8159"/>
              </a:gs>
              <a:gs pos="80000">
                <a:srgbClr val="A3AB75"/>
              </a:gs>
              <a:gs pos="100000">
                <a:srgbClr val="A5AD75"/>
              </a:gs>
            </a:gsLst>
            <a:lin ang="16200000" scaled="0"/>
          </a:gra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ouse Mischief 1 - Да/нет Lef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155447" y="116585"/>
            <a:ext cx="8833103" cy="75918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-342900" lvl="0" marL="342900" marR="0" rtl="0" algn="ctr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ctr">
              <a:spcBef>
                <a:spcPts val="560"/>
              </a:spcBef>
              <a:buClr>
                <a:srgbClr val="4B4545"/>
              </a:buClr>
              <a:buFont typeface="Arial"/>
              <a:buNone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ctr">
              <a:spcBef>
                <a:spcPts val="480"/>
              </a:spcBef>
              <a:buClr>
                <a:srgbClr val="4B4545"/>
              </a:buClr>
              <a:buFont typeface="Arial"/>
              <a:buNone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ctr">
              <a:spcBef>
                <a:spcPts val="400"/>
              </a:spcBef>
              <a:buClr>
                <a:srgbClr val="4B4545"/>
              </a:buClr>
              <a:buFont typeface="Arial"/>
              <a:buNone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ctr">
              <a:spcBef>
                <a:spcPts val="400"/>
              </a:spcBef>
              <a:buClr>
                <a:srgbClr val="4B4545"/>
              </a:buClr>
              <a:buFont typeface="Arial"/>
              <a:buNone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/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</a:p>
        </p:txBody>
      </p:sp>
      <p:pic>
        <p:nvPicPr>
          <p:cNvPr descr="Answer1.png"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447" y="2234335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swer2.png"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47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ouse Mischief 1 - 2 варианта Lef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155447" y="116585"/>
            <a:ext cx="8833103" cy="75918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-342900" lvl="0" marL="342900" marR="0" rtl="0" algn="ctr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ctr">
              <a:spcBef>
                <a:spcPts val="560"/>
              </a:spcBef>
              <a:buClr>
                <a:srgbClr val="4B4545"/>
              </a:buClr>
              <a:buFont typeface="Arial"/>
              <a:buNone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ctr">
              <a:spcBef>
                <a:spcPts val="480"/>
              </a:spcBef>
              <a:buClr>
                <a:srgbClr val="4B4545"/>
              </a:buClr>
              <a:buFont typeface="Arial"/>
              <a:buNone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ctr">
              <a:spcBef>
                <a:spcPts val="400"/>
              </a:spcBef>
              <a:buClr>
                <a:srgbClr val="4B4545"/>
              </a:buClr>
              <a:buFont typeface="Arial"/>
              <a:buNone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ctr">
              <a:spcBef>
                <a:spcPts val="400"/>
              </a:spcBef>
              <a:buClr>
                <a:srgbClr val="4B4545"/>
              </a:buClr>
              <a:buFont typeface="Arial"/>
              <a:buNone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42900" lvl="0" marL="3429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3" type="body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42900" lvl="0" marL="3429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nswer1.png" id="98" name="Shape 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447" y="2234335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swer2.png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47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0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F7E4C3"/>
              </a:buClr>
              <a:buFont typeface="Arial"/>
              <a:buNone/>
              <a:defRPr b="1" i="0" sz="2000" u="none" cap="none" strike="noStrike">
                <a:solidFill>
                  <a:srgbClr val="F7E4C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4B4545"/>
              </a:buClr>
              <a:buFont typeface="Arial"/>
              <a:buNone/>
              <a:defRPr b="1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4B4545"/>
              </a:buClr>
              <a:buFont typeface="Arial"/>
              <a:buNone/>
              <a:defRPr b="1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4B4545"/>
              </a:buClr>
              <a:buFont typeface="Arial"/>
              <a:buNone/>
              <a:defRPr b="1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4B4545"/>
              </a:buClr>
              <a:buFont typeface="Arial"/>
              <a:buNone/>
              <a:defRPr b="1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4B4545"/>
              </a:buClr>
              <a:buFont typeface="Arial"/>
              <a:buNone/>
              <a:defRPr b="1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4B4545"/>
              </a:buClr>
              <a:buFont typeface="Arial"/>
              <a:buNone/>
              <a:defRPr b="1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4B4545"/>
              </a:buClr>
              <a:buFont typeface="Arial"/>
              <a:buNone/>
              <a:defRPr b="1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4B4545"/>
              </a:buClr>
              <a:buFont typeface="Arial"/>
              <a:buNone/>
              <a:defRPr b="1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4B4545"/>
              </a:buClr>
              <a:buFont typeface="Arial"/>
              <a:buNone/>
              <a:defRPr b="1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4B4545"/>
              </a:buClr>
              <a:buFont typeface="Arial"/>
              <a:buNone/>
              <a:defRPr b="1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20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rgbClr val="4B4545"/>
              </a:buClr>
              <a:buFont typeface="Arial"/>
              <a:buNone/>
              <a:defRPr b="0" i="0" sz="1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4B4545"/>
              </a:buClr>
              <a:buFont typeface="Arial"/>
              <a:buNone/>
              <a:defRPr b="0" i="0" sz="1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4B4545"/>
              </a:buClr>
              <a:buFont typeface="Arial"/>
              <a:buNone/>
              <a:defRPr b="0" i="0" sz="1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4B4545"/>
              </a:buClr>
              <a:buFont typeface="Arial"/>
              <a:buNone/>
              <a:defRPr b="0" i="0" sz="9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4B4545"/>
              </a:buClr>
              <a:buFont typeface="Arial"/>
              <a:buNone/>
              <a:defRPr b="0" i="0" sz="9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20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rgbClr val="4B4545"/>
              </a:buClr>
              <a:buFont typeface="Arial"/>
              <a:buNone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4B4545"/>
              </a:buClr>
              <a:buFont typeface="Arial"/>
              <a:buNone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4B4545"/>
              </a:buClr>
              <a:buFont typeface="Arial"/>
              <a:buNone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4B4545"/>
              </a:buClr>
              <a:buFont typeface="Arial"/>
              <a:buNone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4B4545"/>
              </a:buClr>
              <a:buFont typeface="Arial"/>
              <a:buNone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rgbClr val="4B4545"/>
              </a:buClr>
              <a:buFont typeface="Arial"/>
              <a:buNone/>
              <a:defRPr b="0" i="0" sz="1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4B4545"/>
              </a:buClr>
              <a:buFont typeface="Arial"/>
              <a:buNone/>
              <a:defRPr b="0" i="0" sz="1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4B4545"/>
              </a:buClr>
              <a:buFont typeface="Arial"/>
              <a:buNone/>
              <a:defRPr b="0" i="0" sz="1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4B4545"/>
              </a:buClr>
              <a:buFont typeface="Arial"/>
              <a:buNone/>
              <a:defRPr b="0" i="0" sz="9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4B4545"/>
              </a:buClr>
              <a:buFont typeface="Arial"/>
              <a:buNone/>
              <a:defRPr b="0" i="0" sz="9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-999" l="0" r="0" t="-999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16501"/>
              </a:buClr>
              <a:buFont typeface="Calibri"/>
              <a:buNone/>
              <a:defRPr b="1" i="0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4B4545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4B4545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Relationship Id="rId5" Type="http://schemas.openxmlformats.org/officeDocument/2006/relationships/image" Target="../media/image07.png"/><Relationship Id="rId6" Type="http://schemas.openxmlformats.org/officeDocument/2006/relationships/image" Target="../media/image05.png"/><Relationship Id="rId7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metinf@list.ru" TargetMode="External"/><Relationship Id="rId4" Type="http://schemas.openxmlformats.org/officeDocument/2006/relationships/hyperlink" Target="mailto:metinf@list.ru" TargetMode="External"/><Relationship Id="rId5" Type="http://schemas.openxmlformats.org/officeDocument/2006/relationships/hyperlink" Target="mailto:metinf@list.r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blockly-games.appspot.com/" TargetMode="External"/><Relationship Id="rId10" Type="http://schemas.openxmlformats.org/officeDocument/2006/relationships/hyperlink" Target="http://itknyga.com.u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innovationslab.com.ua/" TargetMode="External"/><Relationship Id="rId4" Type="http://schemas.openxmlformats.org/officeDocument/2006/relationships/hyperlink" Target="http://www.ed-era.com/" TargetMode="External"/><Relationship Id="rId9" Type="http://schemas.openxmlformats.org/officeDocument/2006/relationships/hyperlink" Target="http://e-pidruchnyky.net/" TargetMode="External"/><Relationship Id="rId5" Type="http://schemas.openxmlformats.org/officeDocument/2006/relationships/hyperlink" Target="http://universinet.org/games" TargetMode="External"/><Relationship Id="rId6" Type="http://schemas.openxmlformats.org/officeDocument/2006/relationships/hyperlink" Target="https://www.playcodemonkey.com/" TargetMode="External"/><Relationship Id="rId7" Type="http://schemas.openxmlformats.org/officeDocument/2006/relationships/hyperlink" Target="http://www.lingva.ua/" TargetMode="External"/><Relationship Id="rId8" Type="http://schemas.openxmlformats.org/officeDocument/2006/relationships/hyperlink" Target="http://disted.edu.vn.ua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755575" y="1340767"/>
            <a:ext cx="7772400" cy="1902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36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СТАН І ШЛЯХИ ПІДВИЩЕННЯ ЯКОСТІ НАВЧАННЯ ІНФОРМАТИКИ У ЗАГАЛЬНООСВІТНІХ НАВЧАЛЬНИХ ЗАКЛАДАХ ОБЛАСТІ.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2267743" y="4005064"/>
            <a:ext cx="669674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F7E4C3"/>
              </a:buClr>
              <a:buSzPct val="25000"/>
              <a:buFont typeface="Arial"/>
              <a:buNone/>
            </a:pPr>
            <a:r>
              <a:rPr b="1" i="0" lang="uk-UA" sz="3200" u="none" cap="none" strike="noStrike">
                <a:solidFill>
                  <a:srgbClr val="F7E4C3"/>
                </a:solidFill>
                <a:latin typeface="Calibri"/>
                <a:ea typeface="Calibri"/>
                <a:cs typeface="Calibri"/>
                <a:sym typeface="Calibri"/>
              </a:rPr>
              <a:t>Старченко Людмила Миколаївна, методист Центру інноваційного розвитку освіти 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059832" y="6309319"/>
            <a:ext cx="316835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2400" u="none" cap="none" strike="noStrike">
                <a:solidFill>
                  <a:srgbClr val="A17B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серпень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611560" y="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ПІДРУЧНИКИ ДЛЯ 8 КЛАСУ: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8" y="1056300"/>
            <a:ext cx="2290661" cy="280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0159" y="1151400"/>
            <a:ext cx="1738718" cy="25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47748">
            <a:off x="4077724" y="966677"/>
            <a:ext cx="2511655" cy="2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8224" y="1165907"/>
            <a:ext cx="1978309" cy="253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7">
            <a:alphaModFix/>
          </a:blip>
          <a:srcRect b="0" l="19129" r="40713" t="0"/>
          <a:stretch/>
        </p:blipFill>
        <p:spPr>
          <a:xfrm>
            <a:off x="3563887" y="3929492"/>
            <a:ext cx="1728191" cy="28083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КОНКУРСИ: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11560" y="133164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0" lang="uk-UA" sz="3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Всеукраїнська учнівська Інтернет-олімпіада</a:t>
            </a: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0" lang="uk-UA" sz="3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Літній Міжнародний бліц-конкурс з веб-дизайну  та комп’ютерної графіки серед студентів та учнів</a:t>
            </a:r>
          </a:p>
          <a:p>
            <a:pPr indent="-342900" lvl="0" marL="342900" marR="0" rtl="0" algn="l">
              <a:spcBef>
                <a:spcPts val="720"/>
              </a:spcBef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0" lang="uk-UA" sz="36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ІІ фестиваль скрайбінг-роликів «Покоління мобільного Інтернету»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3959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КООРДИНАТОР КОНКУРСУ «БОБЕР»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553739" y="1417637"/>
            <a:ext cx="8229600" cy="172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0" lang="uk-UA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kh.beaver.2015@gmail.com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0" lang="uk-UA" sz="32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До 20 вересня: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450897" y="32129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{8F8FB1DF-7E40-4650-9737-8AA81BF34B75}</a:tableStyleId>
              </a:tblPr>
              <a:tblGrid>
                <a:gridCol w="586400"/>
                <a:gridCol w="936100"/>
                <a:gridCol w="2016225"/>
                <a:gridCol w="1440150"/>
                <a:gridCol w="2050500"/>
                <a:gridCol w="14058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/>
                        <a:t>№ з/п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/>
                        <a:t>Район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/>
                        <a:t>ПІБ</a:t>
                      </a:r>
                      <a:r>
                        <a:rPr lang="uk-UA" sz="2000"/>
                        <a:t> координатора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/>
                        <a:t>ЗНЗ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/>
                        <a:t>Номер моб. телефона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/>
                        <a:t>Е-mail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44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КОНТАКТНА   ІНФОРМАЦІЯ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899591" y="1628800"/>
            <a:ext cx="7920880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uk-UA" sz="6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metinf.wix.com/infkh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60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6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starchenkol@gmail.com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т. 731-69-06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93700" y="0"/>
            <a:ext cx="8356600" cy="1095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36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ЗМІНИ ДО ПРОГРАМИ З ІНФОРМАТИКИ </a:t>
            </a:r>
            <a:br>
              <a:rPr b="1" i="0" lang="uk-UA" sz="36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36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 ДЛЯ 2 - 4 КЛАСУ ЗНЗ </a:t>
            </a:r>
          </a:p>
        </p:txBody>
      </p:sp>
      <p:graphicFrame>
        <p:nvGraphicFramePr>
          <p:cNvPr id="112" name="Shape 112"/>
          <p:cNvGraphicFramePr/>
          <p:nvPr/>
        </p:nvGraphicFramePr>
        <p:xfrm>
          <a:off x="323527" y="1095375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E799"/>
                    </a:gs>
                    <a:gs pos="35000">
                      <a:srgbClr val="FFEDB7"/>
                    </a:gs>
                    <a:gs pos="100000">
                      <a:srgbClr val="FFF6E1"/>
                    </a:gs>
                  </a:gsLst>
                  <a:lin ang="16200000" scaled="0"/>
                </a:gradFill>
                <a:tableStyleId>{09BEAEC5-9A4D-41D5-AC71-E5524003559B}</a:tableStyleId>
              </a:tblPr>
              <a:tblGrid>
                <a:gridCol w="4248475"/>
                <a:gridCol w="4392500"/>
              </a:tblGrid>
              <a:tr h="29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Стара редакція програми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Оновлений зміст програми</a:t>
                      </a:r>
                    </a:p>
                  </a:txBody>
                  <a:tcPr marT="0" marB="0" marR="51425" marL="51425"/>
                </a:tc>
              </a:tr>
              <a:tr h="2944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800" u="sng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клас (35 годин)</a:t>
                      </a:r>
                    </a:p>
                  </a:txBody>
                  <a:tcPr marT="0" marB="0" marR="51425" marL="51425"/>
                </a:tc>
                <a:tc hMerge="1"/>
              </a:tr>
              <a:tr h="29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Комп’ютери </a:t>
                      </a:r>
                      <a:r>
                        <a:rPr lang="uk-UA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 їх 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застосування.  (3год.)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Інформація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/>
                </a:tc>
              </a:tr>
              <a:tr h="602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Основні складові комп’ютера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Початкові навички роботи з комп’ютером. (9 год.)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Комп’ютери та інші пристрої</a:t>
                      </a:r>
                    </a:p>
                  </a:txBody>
                  <a:tcPr marT="0" marB="0" marR="51425" marL="51425"/>
                </a:tc>
              </a:tr>
              <a:tr h="79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Поняття про повідомлення, інформацію 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 інформаційні процеси. (</a:t>
                      </a:r>
                      <a:r>
                        <a:rPr lang="uk-UA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год.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 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uk-UA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Інтернет </a:t>
                      </a:r>
                    </a:p>
                  </a:txBody>
                  <a:tcPr marT="0" marB="0" marR="51425" marL="51425"/>
                </a:tc>
              </a:tr>
              <a:tr h="648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Історія обчислювальних пристроїв </a:t>
                      </a: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 год.)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Графіка</a:t>
                      </a:r>
                    </a:p>
                  </a:txBody>
                  <a:tcPr marT="0" marB="0" marR="51425" marL="51425"/>
                </a:tc>
              </a:tr>
              <a:tr h="29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Об’єкти</a:t>
                      </a: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 Графічний редактор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(8 год. )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uk-UA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Команди та виконавці</a:t>
                      </a:r>
                    </a:p>
                  </a:txBody>
                  <a:tcPr marT="0" marB="0" marR="51425" marL="51425"/>
                </a:tc>
              </a:tr>
              <a:tr h="90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Комп’ютерна підтримка вивчення навчальних предметів. (6 год. )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uk-UA" sz="18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Робота з розвиваючими програмами.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b="0" i="1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/>
                </a:tc>
              </a:tr>
              <a:tr h="806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Повторення і систематизація навчального матеріалу. Резервний час. (2 год. )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b="1" i="0" sz="1800" u="none" cap="none" strike="sng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Shape 117"/>
          <p:cNvGraphicFramePr/>
          <p:nvPr/>
        </p:nvGraphicFramePr>
        <p:xfrm>
          <a:off x="179511" y="15017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{09BEAEC5-9A4D-41D5-AC71-E5524003559B}</a:tableStyleId>
              </a:tblPr>
              <a:tblGrid>
                <a:gridCol w="4554775"/>
                <a:gridCol w="4302225"/>
              </a:tblGrid>
              <a:tr h="30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Стара редакція програми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Оновлений зміст програми</a:t>
                      </a:r>
                    </a:p>
                  </a:txBody>
                  <a:tcPr marT="0" marB="0" marR="68575" marL="68575"/>
                </a:tc>
              </a:tr>
              <a:tr h="2713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sng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клас (35 год.)</a:t>
                      </a:r>
                    </a:p>
                  </a:txBody>
                  <a:tcPr marT="0" marB="0" marR="68575" marL="68575"/>
                </a:tc>
                <a:tc hMerge="1"/>
              </a:tr>
              <a:tr h="82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Повторення, узагальнення і систематизація навчального матеріалу за 2-й клас. (2 год. 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Інтернет</a:t>
                      </a:r>
                    </a:p>
                  </a:txBody>
                  <a:tcPr marT="0" marB="0" marR="68575" marL="68575"/>
                </a:tc>
              </a:tr>
              <a:tr h="542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Інформаційні процеси 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 комп’ютер  (</a:t>
                      </a:r>
                      <a:r>
                        <a:rPr lang="uk-UA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год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.) 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Людина та інформація</a:t>
                      </a:r>
                    </a:p>
                  </a:txBody>
                  <a:tcPr marT="0" marB="0" marR="68575" marL="68575"/>
                </a:tc>
              </a:tr>
              <a:tr h="70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Файли та папки. Вікна та операції  над вікнами. (4 год. ) 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Графіка</a:t>
                      </a:r>
                    </a:p>
                  </a:txBody>
                  <a:tcPr marT="0" marB="0" marR="68575" marL="68575"/>
                </a:tc>
              </a:tr>
              <a:tr h="50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Пошук даних в </a:t>
                      </a: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Інтернеті. 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 год. 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Алгоритми і виконавці</a:t>
                      </a:r>
                    </a:p>
                  </a:txBody>
                  <a:tcPr marT="0" marB="0" marR="68575" marL="68575"/>
                </a:tc>
              </a:tr>
              <a:tr h="50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Робота </a:t>
                      </a: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  презентаціями.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(7 год. 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Текст</a:t>
                      </a:r>
                    </a:p>
                  </a:txBody>
                  <a:tcPr marT="0" marB="0" marR="68575" marL="68575"/>
                </a:tc>
              </a:tr>
              <a:tr h="720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Алгоритми і виконавці</a:t>
                      </a: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(5 год. 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Презентації</a:t>
                      </a:r>
                    </a:p>
                  </a:txBody>
                  <a:tcPr marT="0" marB="0" marR="68575" marL="68575"/>
                </a:tc>
              </a:tr>
              <a:tr h="834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8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Узагальнення та систематизація навчального матеріалу за 3-й клас (2 год.)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36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ЗМІНИ ДО ПРОГРАМИ З ІНФОРМАТИКИ </a:t>
            </a:r>
            <a:br>
              <a:rPr b="1" i="0" lang="uk-UA" sz="36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36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 ДЛЯ 1 - 3 КЛАСУ ЗНЗ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28600" y="93663"/>
            <a:ext cx="8659812" cy="1103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324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ЗМІНИ ДО ПРОГРАМИ З ІНФОРМАТИКИ </a:t>
            </a:r>
            <a:br>
              <a:rPr b="1" i="0" lang="uk-UA" sz="324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324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 ДЛЯ 2 - 4 КЛАСУ ЗНЗ </a:t>
            </a:r>
          </a:p>
        </p:txBody>
      </p:sp>
      <p:graphicFrame>
        <p:nvGraphicFramePr>
          <p:cNvPr id="124" name="Shape 124"/>
          <p:cNvGraphicFramePr/>
          <p:nvPr/>
        </p:nvGraphicFramePr>
        <p:xfrm>
          <a:off x="228600" y="11969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{09BEAEC5-9A4D-41D5-AC71-E5524003559B}</a:tableStyleId>
              </a:tblPr>
              <a:tblGrid>
                <a:gridCol w="4099700"/>
                <a:gridCol w="4560100"/>
              </a:tblGrid>
              <a:tr h="337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Стара редакція програми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Оновлений зміст програми</a:t>
                      </a:r>
                    </a:p>
                  </a:txBody>
                  <a:tcPr marT="0" marB="0" marR="68575" marL="68575"/>
                </a:tc>
              </a:tr>
              <a:tr h="2380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клас (35 годин) </a:t>
                      </a:r>
                    </a:p>
                  </a:txBody>
                  <a:tcPr marT="0" marB="0" marR="68575" marL="68575"/>
                </a:tc>
                <a:tc hMerge="1"/>
              </a:tr>
              <a:tr h="698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Повторення, узагальнення і систематизація навчального матеріалу за 3-й клас (1 год.)</a:t>
                      </a:r>
                      <a:r>
                        <a:rPr lang="uk-UA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Графіка</a:t>
                      </a:r>
                    </a:p>
                  </a:txBody>
                  <a:tcPr marT="0" marB="0" marR="68575" marL="68575"/>
                </a:tc>
              </a:tr>
              <a:tr h="592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Файл. Папка. Операції над папками і файлами.  ( 3 год.)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Текст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8575" marL="68575"/>
                </a:tc>
              </a:tr>
              <a:tr h="54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Опрацювання </a:t>
                      </a: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тексту  </a:t>
                      </a:r>
                      <a:r>
                        <a:rPr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комп’ютері. (7 год.)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Співпраця в Інтернеті</a:t>
                      </a:r>
                    </a:p>
                  </a:txBody>
                  <a:tcPr marT="0" marB="0" marR="68575" marL="68575"/>
                </a:tc>
              </a:tr>
              <a:tr h="49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Графічний </a:t>
                      </a:r>
                      <a:r>
                        <a:rPr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редактор. (4год)  PAINT.NET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Алгоритми з розгалуженням і повторенням</a:t>
                      </a:r>
                    </a:p>
                  </a:txBody>
                  <a:tcPr marT="0" marB="0" marR="68575" marL="68575"/>
                </a:tc>
              </a:tr>
              <a:tr h="8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Безпека дітей в Інтернеті. (5 год)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Електронне спілкування. Безпека спілкування в спільнотах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Інформація</a:t>
                      </a:r>
                    </a:p>
                  </a:txBody>
                  <a:tcPr marT="0" marB="0" marR="68575" marL="68575"/>
                </a:tc>
              </a:tr>
              <a:tr h="736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Висловлювання. </a:t>
                      </a: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Алгоритми з розгалуженням і повторенням</a:t>
                      </a:r>
                      <a:r>
                        <a:rPr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(8 год.)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8575" marL="68575"/>
                </a:tc>
              </a:tr>
              <a:tr h="29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Робота з  презентаціями. (4 год. 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8575" marL="68575"/>
                </a:tc>
              </a:tr>
              <a:tr h="812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Повторення та узагальнення вивченого у 4-му класі  (3 год. 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09903" y="-47297"/>
            <a:ext cx="8659812" cy="1103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28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ЗМІНИ ДО ПРОГРАМИ З ІНФОРМАТИКИ </a:t>
            </a:r>
            <a:br>
              <a:rPr b="1" i="0" lang="uk-UA" sz="28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280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 ДЛЯ 10 -11 КЛАСІВ ЗНЗ, РІВЕНЬ СТАНДАРТУ </a:t>
            </a:r>
          </a:p>
        </p:txBody>
      </p:sp>
      <p:graphicFrame>
        <p:nvGraphicFramePr>
          <p:cNvPr id="130" name="Shape 130"/>
          <p:cNvGraphicFramePr/>
          <p:nvPr/>
        </p:nvGraphicFramePr>
        <p:xfrm>
          <a:off x="176685" y="10560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{09BEAEC5-9A4D-41D5-AC71-E5524003559B}</a:tableStyleId>
              </a:tblPr>
              <a:tblGrid>
                <a:gridCol w="4216950"/>
                <a:gridCol w="4717150"/>
              </a:tblGrid>
              <a:tr h="177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Стара редакція програми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Оновлений зміст програми</a:t>
                      </a:r>
                    </a:p>
                  </a:txBody>
                  <a:tcPr marT="0" marB="0" marR="68575" marL="68575"/>
                </a:tc>
              </a:tr>
              <a:tr h="262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клас</a:t>
                      </a:r>
                    </a:p>
                  </a:txBody>
                  <a:tcPr marT="0" marB="0" marR="68575" marL="68575"/>
                </a:tc>
                <a:tc hMerge="1"/>
              </a:tr>
              <a:tr h="249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Текстовий процесор 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 годин)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Текстовий процесор 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 годин)</a:t>
                      </a:r>
                    </a:p>
                  </a:txBody>
                  <a:tcPr marT="0" marB="0" marR="68575" marL="68575"/>
                </a:tc>
              </a:tr>
              <a:tr h="249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Служби Інтернету </a:t>
                      </a:r>
                      <a:r>
                        <a:rPr b="1"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 годин) 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Служби Інтернету </a:t>
                      </a:r>
                      <a:r>
                        <a:rPr b="1"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 годин) </a:t>
                      </a:r>
                    </a:p>
                  </a:txBody>
                  <a:tcPr marT="0" marB="0" marR="68575" marL="68575"/>
                </a:tc>
              </a:tr>
              <a:tr h="249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Електронна пошта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 години)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Електронна пошта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 години)</a:t>
                      </a:r>
                    </a:p>
                  </a:txBody>
                  <a:tcPr marT="0" marB="0" marR="68575" marL="68575"/>
                </a:tc>
              </a:tr>
              <a:tr h="49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Комунікації за допомогою Інтернету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 години)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Комунікації за допомогою Інтернету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 години)</a:t>
                      </a:r>
                    </a:p>
                  </a:txBody>
                  <a:tcPr marT="0" marB="0" marR="68575" marL="68575"/>
                </a:tc>
              </a:tr>
              <a:tr h="49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Комп’ютерні презентації </a:t>
                      </a:r>
                      <a:r>
                        <a:rPr b="1"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 публікації 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(14 годин)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Комп’ютерні презентації  </a:t>
                      </a:r>
                      <a:r>
                        <a:rPr b="1"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(14 годин)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9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Опрацювання мультимедійних даних 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 годин)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Опрацювання мультимедійних даних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 годин)</a:t>
                      </a:r>
                    </a:p>
                  </a:txBody>
                  <a:tcPr marT="0" marB="0" marR="68575" marL="68575"/>
                </a:tc>
              </a:tr>
              <a:tr h="49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Створення й показ слайдових презентацій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 годин)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Створення й показ слайдових презентацій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 годин)</a:t>
                      </a:r>
                    </a:p>
                  </a:txBody>
                  <a:tcPr marT="0" marB="0" marR="68575" marL="68575"/>
                </a:tc>
              </a:tr>
              <a:tr h="74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Спільна робота з документами. Розробка колективного проекту з використанням комп’ютерної презентації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 години)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Спільна робота з документами. Розробка колективного проекту з використанням комп’ютерної презентації </a:t>
                      </a:r>
                      <a:r>
                        <a:rPr i="1" lang="uk-UA" sz="16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 години)</a:t>
                      </a:r>
                    </a:p>
                  </a:txBody>
                  <a:tcPr marT="0" marB="0" marR="68575" marL="68575"/>
                </a:tc>
              </a:tr>
              <a:tr h="49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Інформаційні технології у навчанні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i="1"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 години)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i="0" lang="uk-UA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  (5 годин)</a:t>
                      </a:r>
                    </a:p>
                  </a:txBody>
                  <a:tcPr marT="0" marB="0" marR="68575" marL="68575"/>
                </a:tc>
              </a:tr>
              <a:tr h="49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Програмні засоби навчання профільного предмету 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i="1" sz="16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49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Навчання в Інтернеті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i="1" sz="16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31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uk-UA" sz="1600" u="none" cap="none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Програмні засоби навчання іноземних мов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i="1" sz="16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228600" y="93663"/>
            <a:ext cx="8659812" cy="1103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324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ЗМІНИ ДО ПРОГРАМИ З ІНФОРМАТИКИ </a:t>
            </a:r>
            <a:br>
              <a:rPr b="1" i="0" lang="uk-UA" sz="324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324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 ДЛЯ 10 -11 КЛАСІВ ЗНЗ, РІВЕНЬ СТАНДАРТУ </a:t>
            </a:r>
          </a:p>
        </p:txBody>
      </p:sp>
      <p:graphicFrame>
        <p:nvGraphicFramePr>
          <p:cNvPr id="136" name="Shape 136"/>
          <p:cNvGraphicFramePr/>
          <p:nvPr/>
        </p:nvGraphicFramePr>
        <p:xfrm>
          <a:off x="228600" y="17728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{09BEAEC5-9A4D-41D5-AC71-E5524003559B}</a:tableStyleId>
              </a:tblPr>
              <a:tblGrid>
                <a:gridCol w="4146550"/>
                <a:gridCol w="4638425"/>
              </a:tblGrid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Стара редакція програми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Оновлений зміст програми</a:t>
                      </a:r>
                    </a:p>
                  </a:txBody>
                  <a:tcPr marT="0" marB="0" marR="68575" marL="68575"/>
                </a:tc>
              </a:tr>
              <a:tr h="2505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uk-UA" sz="24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клас</a:t>
                      </a:r>
                    </a:p>
                  </a:txBody>
                  <a:tcPr marT="0" marB="0" marR="68575" marL="68575"/>
                </a:tc>
                <a:tc hMerge="1"/>
              </a:tr>
              <a:tr h="406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lang="uk-UA" sz="2400" strike="sng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Комп’ютерне </a:t>
                      </a:r>
                      <a:r>
                        <a:rPr b="1" lang="uk-UA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Моделювання. Основи алгоритмізації  </a:t>
                      </a:r>
                      <a:r>
                        <a:rPr b="1" i="1" lang="uk-UA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 годин)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uk-UA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Моделювання. Основи алгоритмізації </a:t>
                      </a:r>
                      <a:r>
                        <a:rPr b="1" i="1" lang="uk-UA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 годин)</a:t>
                      </a: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81987" y="425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Calibri"/>
              <a:buNone/>
            </a:pPr>
            <a:r>
              <a:rPr b="1" i="0" lang="uk-UA" sz="306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  <a:t>ПЕРЕЛІК ДЕЯКИХ КОРИСНИХ РЕСУРСІВ ДЛЯ САМООСВІТИ УЧНІВ:</a:t>
            </a:r>
            <a:br>
              <a:rPr b="1" i="0" lang="uk-UA" sz="3060" u="none" cap="none" strike="noStrike">
                <a:solidFill>
                  <a:srgbClr val="91650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http://innovationslab.com.ua/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http://www.ed-era.com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http://universinet.org/games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https://www.playcodemonkey.com/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http://www.lingva.ua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http://disted.edu.vn.ua/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http://e-pidruchnyky.net/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http://itknyga.com.ua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B4545"/>
              </a:buClr>
              <a:buSzPct val="98666"/>
              <a:buFont typeface="Arial"/>
              <a:buChar char="•"/>
            </a:pPr>
            <a:r>
              <a:rPr b="0" i="0" lang="uk-UA" sz="296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https://blockly-games.appspot.com/</a:t>
            </a:r>
            <a:r>
              <a:rPr b="1" i="0" lang="uk-UA" sz="296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4B4545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89755" y="188640"/>
            <a:ext cx="8964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Times New Roman"/>
              <a:buNone/>
            </a:pPr>
            <a:r>
              <a:rPr b="1" i="1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ПЕРЕЛІК ТЕМ ПРАКТИЧНИХ РОБІТ, РЕКОМЕНДОВАНИХ </a:t>
            </a:r>
            <a:br>
              <a:rPr b="1" i="0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ОБОВ'ЯЗКОВОГО ВИКОНАННЯ Й ОЦІНЮВАННЯ У 8 КЛАСІ:</a:t>
            </a:r>
            <a:br>
              <a:rPr b="1" i="0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11560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Кодування даних (3 год)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1.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 Розв‘язування задач на визначення довжини двійкового коду текстових даних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Апаратно-програмне забезпечення комп’ютера (5 год)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2.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Конфігурація комп’ютера під потребу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3.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Архівування та розархівування даних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Опрацювання текстових даних (6 год)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4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. Створення текстового документа, що містить об’єкти різних типів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5.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Структура документа. Автоматизоване створення змісту та покажчиків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Опрацювання об’єктів мультимедіа (6 год)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6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. Створення відеокліпу. Додавання відеоефектів, налаштування часових параметрів аудіо- та відеоряду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7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. Розміщення аудіо- та відеоматеріалів в Інтернеті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Основи подійно- та об'єктно-орієнтованого програмування (8 год.)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№ 8.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Створення об’єктно-орієнтованої програми, що відображає вікно повідомлення.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№ 9</a:t>
            </a:r>
            <a:r>
              <a:rPr b="0" i="0" lang="uk-UA" sz="1800" u="none" cap="none" strike="noStrik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. Створення програми з кнопками та написами.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60"/>
              </a:spcBef>
              <a:buClr>
                <a:srgbClr val="4B4545"/>
              </a:buClr>
              <a:buSzPct val="100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89755" y="188640"/>
            <a:ext cx="8964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16501"/>
              </a:buClr>
              <a:buSzPct val="25000"/>
              <a:buFont typeface="Times New Roman"/>
              <a:buNone/>
            </a:pPr>
            <a:r>
              <a:rPr b="1" i="1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ПЕРЕЛІК ТЕМ ПРАКТИЧНИХ РОБІТ, РЕКОМЕНДОВАНИХ </a:t>
            </a:r>
            <a:br>
              <a:rPr b="1" i="0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ОБОВ'ЯЗКОВОГО ВИКОНАННЯ Й ОЦІНЮВАННЯ У 8 КЛАСІ:</a:t>
            </a:r>
            <a:br>
              <a:rPr b="1" i="0" lang="uk-UA" sz="2160" u="none" cap="none" strike="noStrike">
                <a:solidFill>
                  <a:srgbClr val="9165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11560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Алгоритми роботи з об’єктами та величинами (20 год)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Практична робота 10</a:t>
            </a: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Складання та виконання лінійних алгоритмів опрацювання величин в навчальному середовищі програмування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Практична робота 11. </a:t>
            </a: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Налагодження готової програми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Практична робота 12</a:t>
            </a: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Складання та виконання алгоритмів з повтореннями та розгалуженнями для опрацювання величин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Практична робота 13</a:t>
            </a: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Складання та виконання алгоритмів з графічним відображенням даних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Технології опрацювання числових даних у середовищі табличного процесора (10 год)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Практична робота 14.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Розв’язування задач на обчислення.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Практична робота 15.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Використання математичних, логічних та статистичних функцій табличного процесора. Умовне форматування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Arial"/>
              <a:buChar char="•"/>
            </a:pPr>
            <a:r>
              <a:rPr b="0" i="1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Практична робота 16.</a:t>
            </a: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Упорядкування даних у таблицях. Автоматичні та розширені фільтри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Розв’язування компетентнісних задач (5 год)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Виконання індивідуальних і групових навчальних проектів із дослідження предметної галузі навчального курсу «Інформатика» (4 год)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4B4545"/>
              </a:buClr>
              <a:buSzPct val="25000"/>
              <a:buFont typeface="Arial"/>
              <a:buNone/>
            </a:pPr>
            <a:r>
              <a:rPr b="0" i="0" lang="uk-UA" sz="1800" u="none" cap="none" strike="noStrike">
                <a:solidFill>
                  <a:srgbClr val="4B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Резерв – 3 год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60"/>
              </a:spcBef>
              <a:buClr>
                <a:srgbClr val="4B4545"/>
              </a:buClr>
              <a:buSzPct val="100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fsscchhtuy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