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86" r:id="rId4"/>
    <p:sldId id="287" r:id="rId5"/>
    <p:sldId id="291" r:id="rId6"/>
    <p:sldId id="283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8" r:id="rId17"/>
    <p:sldId id="279" r:id="rId18"/>
    <p:sldId id="281" r:id="rId19"/>
    <p:sldId id="282" r:id="rId20"/>
    <p:sldId id="292" r:id="rId21"/>
    <p:sldId id="294" r:id="rId22"/>
    <p:sldId id="295" r:id="rId23"/>
    <p:sldId id="296" r:id="rId24"/>
    <p:sldId id="297" r:id="rId25"/>
    <p:sldId id="293" r:id="rId26"/>
    <p:sldId id="29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A53"/>
    <a:srgbClr val="033D77"/>
    <a:srgbClr val="BFD8EF"/>
    <a:srgbClr val="D6003D"/>
    <a:srgbClr val="033F7B"/>
    <a:srgbClr val="FAFAFA"/>
    <a:srgbClr val="FF004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96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35167-29F9-4CD5-86CF-E6DC2D8C1EB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4E69C-B2EC-4A54-8396-E9A096BD14AF}">
      <dgm:prSet phldrT="[Текст]"/>
      <dgm:spPr/>
      <dgm:t>
        <a:bodyPr/>
        <a:lstStyle/>
        <a:p>
          <a:r>
            <a:rPr lang="uk-UA" b="1" dirty="0" smtClean="0">
              <a:latin typeface="Palatino Linotype" pitchFamily="18" charset="0"/>
            </a:rPr>
            <a:t>розумінні ролі інформатики та ІКТ у сучасному суспільстві, наукових основ інформатики, фундаментальних понять створення й опрацювання повідомлень, принципів побудови й функціонування засобів ІКТ</a:t>
          </a:r>
          <a:endParaRPr lang="ru-RU" b="1" dirty="0">
            <a:latin typeface="Palatino Linotype" pitchFamily="18" charset="0"/>
          </a:endParaRPr>
        </a:p>
      </dgm:t>
    </dgm:pt>
    <dgm:pt modelId="{B3A08A3F-1C27-45B6-AAD8-9DF32E1F8948}" type="parTrans" cxnId="{7A26D3FA-7F2C-4238-9473-2119EFD026B9}">
      <dgm:prSet/>
      <dgm:spPr/>
      <dgm:t>
        <a:bodyPr/>
        <a:lstStyle/>
        <a:p>
          <a:endParaRPr lang="ru-RU"/>
        </a:p>
      </dgm:t>
    </dgm:pt>
    <dgm:pt modelId="{4B60C73E-F63A-49B8-A6A2-71D3445DED20}" type="sibTrans" cxnId="{7A26D3FA-7F2C-4238-9473-2119EFD026B9}">
      <dgm:prSet/>
      <dgm:spPr/>
      <dgm:t>
        <a:bodyPr/>
        <a:lstStyle/>
        <a:p>
          <a:endParaRPr lang="ru-RU"/>
        </a:p>
      </dgm:t>
    </dgm:pt>
    <dgm:pt modelId="{275C50EC-AB68-41FF-8C7D-459805D66D22}">
      <dgm:prSet phldrT="[Текст]" custT="1"/>
      <dgm:spPr/>
      <dgm:t>
        <a:bodyPr/>
        <a:lstStyle/>
        <a:p>
          <a:r>
            <a:rPr lang="uk-UA" sz="1800" b="1" dirty="0" smtClean="0">
              <a:latin typeface="Palatino Linotype" pitchFamily="18" charset="0"/>
            </a:rPr>
            <a:t>умінні безпечно працювати з комп’ютерним і комунікаційним обладнанням, використовувати засоби захисту даних. </a:t>
          </a:r>
          <a:endParaRPr lang="ru-RU" sz="1800" b="1" dirty="0" smtClean="0">
            <a:latin typeface="Palatino Linotype" pitchFamily="18" charset="0"/>
          </a:endParaRPr>
        </a:p>
      </dgm:t>
    </dgm:pt>
    <dgm:pt modelId="{C51E3B97-4B87-4459-A944-DACC0E3992BF}" type="parTrans" cxnId="{4CC557ED-E092-4DC2-9CFE-1403407878D6}">
      <dgm:prSet/>
      <dgm:spPr/>
      <dgm:t>
        <a:bodyPr/>
        <a:lstStyle/>
        <a:p>
          <a:endParaRPr lang="ru-RU"/>
        </a:p>
      </dgm:t>
    </dgm:pt>
    <dgm:pt modelId="{15C6D444-035F-4889-8A23-5A9DA7354FD7}" type="sibTrans" cxnId="{4CC557ED-E092-4DC2-9CFE-1403407878D6}">
      <dgm:prSet/>
      <dgm:spPr/>
      <dgm:t>
        <a:bodyPr/>
        <a:lstStyle/>
        <a:p>
          <a:endParaRPr lang="ru-RU"/>
        </a:p>
      </dgm:t>
    </dgm:pt>
    <dgm:pt modelId="{8D30FFE2-C503-4FCD-94D5-2C7E1C7D11AE}">
      <dgm:prSet phldrT="[Текст]" custT="1"/>
      <dgm:spPr/>
      <dgm:t>
        <a:bodyPr/>
        <a:lstStyle/>
        <a:p>
          <a:r>
            <a:rPr lang="uk-UA" sz="2000" b="1" dirty="0" smtClean="0">
              <a:latin typeface="Palatino Linotype" pitchFamily="18" charset="0"/>
            </a:rPr>
            <a:t>умінні</a:t>
          </a:r>
          <a:r>
            <a:rPr lang="uk-UA" sz="1800" b="1" dirty="0" smtClean="0">
              <a:latin typeface="Palatino Linotype" pitchFamily="18" charset="0"/>
            </a:rPr>
            <a:t> аналізувати прості інформаційні процеси в живій природі, суспільстві та техніці, будувати інформаційні моделі об’єктів і процесів;</a:t>
          </a:r>
          <a:endParaRPr lang="ru-RU" sz="1800" b="1" dirty="0" smtClean="0">
            <a:latin typeface="Palatino Linotype" pitchFamily="18" charset="0"/>
          </a:endParaRPr>
        </a:p>
      </dgm:t>
    </dgm:pt>
    <dgm:pt modelId="{461A597B-8A9D-4FB8-954C-4FD0820D7B38}" type="sibTrans" cxnId="{6EF824F8-DB20-4A67-B71B-487CD7A0577E}">
      <dgm:prSet/>
      <dgm:spPr/>
      <dgm:t>
        <a:bodyPr/>
        <a:lstStyle/>
        <a:p>
          <a:endParaRPr lang="ru-RU"/>
        </a:p>
      </dgm:t>
    </dgm:pt>
    <dgm:pt modelId="{81315D33-6836-49F1-B97C-1CF5BDA93F94}" type="parTrans" cxnId="{6EF824F8-DB20-4A67-B71B-487CD7A0577E}">
      <dgm:prSet/>
      <dgm:spPr/>
      <dgm:t>
        <a:bodyPr/>
        <a:lstStyle/>
        <a:p>
          <a:endParaRPr lang="ru-RU"/>
        </a:p>
      </dgm:t>
    </dgm:pt>
    <dgm:pt modelId="{9A7A4F8E-C98E-4BC1-AB91-7C4C03449655}" type="pres">
      <dgm:prSet presAssocID="{FFE35167-29F9-4CD5-86CF-E6DC2D8C1EB6}" presName="linear" presStyleCnt="0">
        <dgm:presLayoutVars>
          <dgm:dir/>
          <dgm:resizeHandles val="exact"/>
        </dgm:presLayoutVars>
      </dgm:prSet>
      <dgm:spPr/>
    </dgm:pt>
    <dgm:pt modelId="{BD3A577F-6C75-4A8A-ADEE-760C4C068FB8}" type="pres">
      <dgm:prSet presAssocID="{5684E69C-B2EC-4A54-8396-E9A096BD14AF}" presName="comp" presStyleCnt="0"/>
      <dgm:spPr/>
    </dgm:pt>
    <dgm:pt modelId="{68BFF6DC-B075-4608-A05B-E17A2B00F302}" type="pres">
      <dgm:prSet presAssocID="{5684E69C-B2EC-4A54-8396-E9A096BD14AF}" presName="box" presStyleLbl="node1" presStyleIdx="0" presStyleCnt="3"/>
      <dgm:spPr/>
      <dgm:t>
        <a:bodyPr/>
        <a:lstStyle/>
        <a:p>
          <a:endParaRPr lang="ru-RU"/>
        </a:p>
      </dgm:t>
    </dgm:pt>
    <dgm:pt modelId="{C772012E-052A-4DAE-B841-B7BB64B36702}" type="pres">
      <dgm:prSet presAssocID="{5684E69C-B2EC-4A54-8396-E9A096BD14AF}" presName="img" presStyleLbl="fgImgPlace1" presStyleIdx="0" presStyleCnt="3" custScaleX="49356" custScaleY="82971" custLinFactNeighborX="-13935" custLinFactNeighborY="-8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9808A3-9BFB-42F0-BD43-FB4C5296F778}" type="pres">
      <dgm:prSet presAssocID="{5684E69C-B2EC-4A54-8396-E9A096BD14A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4070A-C5F4-40AC-A597-CDB95FB1F9D9}" type="pres">
      <dgm:prSet presAssocID="{4B60C73E-F63A-49B8-A6A2-71D3445DED20}" presName="spacer" presStyleCnt="0"/>
      <dgm:spPr/>
    </dgm:pt>
    <dgm:pt modelId="{4FD0AEEC-7BAA-4FA7-99BC-2E1EEC54FE28}" type="pres">
      <dgm:prSet presAssocID="{8D30FFE2-C503-4FCD-94D5-2C7E1C7D11AE}" presName="comp" presStyleCnt="0"/>
      <dgm:spPr/>
    </dgm:pt>
    <dgm:pt modelId="{8AA9ECE0-6FBF-4DB2-A7D7-4BC8ED9A1EE2}" type="pres">
      <dgm:prSet presAssocID="{8D30FFE2-C503-4FCD-94D5-2C7E1C7D11AE}" presName="box" presStyleLbl="node1" presStyleIdx="1" presStyleCnt="3"/>
      <dgm:spPr/>
      <dgm:t>
        <a:bodyPr/>
        <a:lstStyle/>
        <a:p>
          <a:endParaRPr lang="ru-RU"/>
        </a:p>
      </dgm:t>
    </dgm:pt>
    <dgm:pt modelId="{C539F261-68F1-4C59-8CDF-5063552C4C6A}" type="pres">
      <dgm:prSet presAssocID="{8D30FFE2-C503-4FCD-94D5-2C7E1C7D11AE}" presName="img" presStyleLbl="fgImgPlace1" presStyleIdx="1" presStyleCnt="3" custScaleX="51586" custScaleY="75297" custLinFactNeighborX="-144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E1F738-0DCF-450A-B9E3-2E28E632EE3B}" type="pres">
      <dgm:prSet presAssocID="{8D30FFE2-C503-4FCD-94D5-2C7E1C7D11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84517-E683-4588-9D06-55B64C6AE448}" type="pres">
      <dgm:prSet presAssocID="{461A597B-8A9D-4FB8-954C-4FD0820D7B38}" presName="spacer" presStyleCnt="0"/>
      <dgm:spPr/>
    </dgm:pt>
    <dgm:pt modelId="{CAD6188F-531D-4663-A7BE-6DAE812396FF}" type="pres">
      <dgm:prSet presAssocID="{275C50EC-AB68-41FF-8C7D-459805D66D22}" presName="comp" presStyleCnt="0"/>
      <dgm:spPr/>
    </dgm:pt>
    <dgm:pt modelId="{8B51C84F-125D-4F29-9A7A-A89E79C145AD}" type="pres">
      <dgm:prSet presAssocID="{275C50EC-AB68-41FF-8C7D-459805D66D22}" presName="box" presStyleLbl="node1" presStyleIdx="2" presStyleCnt="3" custLinFactNeighborX="-334" custLinFactNeighborY="2851"/>
      <dgm:spPr/>
      <dgm:t>
        <a:bodyPr/>
        <a:lstStyle/>
        <a:p>
          <a:endParaRPr lang="ru-RU"/>
        </a:p>
      </dgm:t>
    </dgm:pt>
    <dgm:pt modelId="{4DED4C29-56DE-4AC4-B771-13BC3C2F7DCA}" type="pres">
      <dgm:prSet presAssocID="{275C50EC-AB68-41FF-8C7D-459805D66D22}" presName="img" presStyleLbl="fgImgPlace1" presStyleIdx="2" presStyleCnt="3" custScaleX="52700" custScaleY="85446" custLinFactNeighborX="-16722" custLinFactNeighborY="-2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1A4EAB-A65F-4EC0-BE9C-8AB08D3D7C42}" type="pres">
      <dgm:prSet presAssocID="{275C50EC-AB68-41FF-8C7D-459805D66D2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824F8-DB20-4A67-B71B-487CD7A0577E}" srcId="{FFE35167-29F9-4CD5-86CF-E6DC2D8C1EB6}" destId="{8D30FFE2-C503-4FCD-94D5-2C7E1C7D11AE}" srcOrd="1" destOrd="0" parTransId="{81315D33-6836-49F1-B97C-1CF5BDA93F94}" sibTransId="{461A597B-8A9D-4FB8-954C-4FD0820D7B38}"/>
    <dgm:cxn modelId="{CF93AAC6-9770-4A6C-B711-C1BC0F340D34}" type="presOf" srcId="{FFE35167-29F9-4CD5-86CF-E6DC2D8C1EB6}" destId="{9A7A4F8E-C98E-4BC1-AB91-7C4C03449655}" srcOrd="0" destOrd="0" presId="urn:microsoft.com/office/officeart/2005/8/layout/vList4"/>
    <dgm:cxn modelId="{B22987B4-AF48-4051-B4DC-DFE4C41A4B8A}" type="presOf" srcId="{275C50EC-AB68-41FF-8C7D-459805D66D22}" destId="{F51A4EAB-A65F-4EC0-BE9C-8AB08D3D7C42}" srcOrd="1" destOrd="0" presId="urn:microsoft.com/office/officeart/2005/8/layout/vList4"/>
    <dgm:cxn modelId="{7A26D3FA-7F2C-4238-9473-2119EFD026B9}" srcId="{FFE35167-29F9-4CD5-86CF-E6DC2D8C1EB6}" destId="{5684E69C-B2EC-4A54-8396-E9A096BD14AF}" srcOrd="0" destOrd="0" parTransId="{B3A08A3F-1C27-45B6-AAD8-9DF32E1F8948}" sibTransId="{4B60C73E-F63A-49B8-A6A2-71D3445DED20}"/>
    <dgm:cxn modelId="{9414DDB0-E3B3-4805-99B9-9EBA0F3EBF14}" type="presOf" srcId="{275C50EC-AB68-41FF-8C7D-459805D66D22}" destId="{8B51C84F-125D-4F29-9A7A-A89E79C145AD}" srcOrd="0" destOrd="0" presId="urn:microsoft.com/office/officeart/2005/8/layout/vList4"/>
    <dgm:cxn modelId="{4CC557ED-E092-4DC2-9CFE-1403407878D6}" srcId="{FFE35167-29F9-4CD5-86CF-E6DC2D8C1EB6}" destId="{275C50EC-AB68-41FF-8C7D-459805D66D22}" srcOrd="2" destOrd="0" parTransId="{C51E3B97-4B87-4459-A944-DACC0E3992BF}" sibTransId="{15C6D444-035F-4889-8A23-5A9DA7354FD7}"/>
    <dgm:cxn modelId="{D227C503-0325-459F-AAEE-94A324445A42}" type="presOf" srcId="{8D30FFE2-C503-4FCD-94D5-2C7E1C7D11AE}" destId="{25E1F738-0DCF-450A-B9E3-2E28E632EE3B}" srcOrd="1" destOrd="0" presId="urn:microsoft.com/office/officeart/2005/8/layout/vList4"/>
    <dgm:cxn modelId="{693E0D59-369C-405A-A5AE-883724D5E6E5}" type="presOf" srcId="{8D30FFE2-C503-4FCD-94D5-2C7E1C7D11AE}" destId="{8AA9ECE0-6FBF-4DB2-A7D7-4BC8ED9A1EE2}" srcOrd="0" destOrd="0" presId="urn:microsoft.com/office/officeart/2005/8/layout/vList4"/>
    <dgm:cxn modelId="{30AD81E1-4E82-4D91-B349-BED83190767D}" type="presOf" srcId="{5684E69C-B2EC-4A54-8396-E9A096BD14AF}" destId="{68BFF6DC-B075-4608-A05B-E17A2B00F302}" srcOrd="0" destOrd="0" presId="urn:microsoft.com/office/officeart/2005/8/layout/vList4"/>
    <dgm:cxn modelId="{B3515DA5-8153-4BA9-828C-3C1DEF699B37}" type="presOf" srcId="{5684E69C-B2EC-4A54-8396-E9A096BD14AF}" destId="{0E9808A3-9BFB-42F0-BD43-FB4C5296F778}" srcOrd="1" destOrd="0" presId="urn:microsoft.com/office/officeart/2005/8/layout/vList4"/>
    <dgm:cxn modelId="{29A23F47-ABFF-4F73-A423-4AD51CCFB622}" type="presParOf" srcId="{9A7A4F8E-C98E-4BC1-AB91-7C4C03449655}" destId="{BD3A577F-6C75-4A8A-ADEE-760C4C068FB8}" srcOrd="0" destOrd="0" presId="urn:microsoft.com/office/officeart/2005/8/layout/vList4"/>
    <dgm:cxn modelId="{EDE5F9FD-E269-4509-B5F9-DDFB3741A35C}" type="presParOf" srcId="{BD3A577F-6C75-4A8A-ADEE-760C4C068FB8}" destId="{68BFF6DC-B075-4608-A05B-E17A2B00F302}" srcOrd="0" destOrd="0" presId="urn:microsoft.com/office/officeart/2005/8/layout/vList4"/>
    <dgm:cxn modelId="{7B43747E-1A84-4838-8D63-3CB994911C69}" type="presParOf" srcId="{BD3A577F-6C75-4A8A-ADEE-760C4C068FB8}" destId="{C772012E-052A-4DAE-B841-B7BB64B36702}" srcOrd="1" destOrd="0" presId="urn:microsoft.com/office/officeart/2005/8/layout/vList4"/>
    <dgm:cxn modelId="{74C0BBDF-B2E1-4F2F-90EA-8E6D8912825C}" type="presParOf" srcId="{BD3A577F-6C75-4A8A-ADEE-760C4C068FB8}" destId="{0E9808A3-9BFB-42F0-BD43-FB4C5296F778}" srcOrd="2" destOrd="0" presId="urn:microsoft.com/office/officeart/2005/8/layout/vList4"/>
    <dgm:cxn modelId="{018FFAA8-CECE-4CC0-BF62-053B5F14D428}" type="presParOf" srcId="{9A7A4F8E-C98E-4BC1-AB91-7C4C03449655}" destId="{CB94070A-C5F4-40AC-A597-CDB95FB1F9D9}" srcOrd="1" destOrd="0" presId="urn:microsoft.com/office/officeart/2005/8/layout/vList4"/>
    <dgm:cxn modelId="{9CA4AA28-CECA-4E42-9611-5DD5CD8833DD}" type="presParOf" srcId="{9A7A4F8E-C98E-4BC1-AB91-7C4C03449655}" destId="{4FD0AEEC-7BAA-4FA7-99BC-2E1EEC54FE28}" srcOrd="2" destOrd="0" presId="urn:microsoft.com/office/officeart/2005/8/layout/vList4"/>
    <dgm:cxn modelId="{5D537918-A56E-4BD6-A4EA-57AA092E39AC}" type="presParOf" srcId="{4FD0AEEC-7BAA-4FA7-99BC-2E1EEC54FE28}" destId="{8AA9ECE0-6FBF-4DB2-A7D7-4BC8ED9A1EE2}" srcOrd="0" destOrd="0" presId="urn:microsoft.com/office/officeart/2005/8/layout/vList4"/>
    <dgm:cxn modelId="{BC94E117-FA53-4C27-830B-81542BDD68B9}" type="presParOf" srcId="{4FD0AEEC-7BAA-4FA7-99BC-2E1EEC54FE28}" destId="{C539F261-68F1-4C59-8CDF-5063552C4C6A}" srcOrd="1" destOrd="0" presId="urn:microsoft.com/office/officeart/2005/8/layout/vList4"/>
    <dgm:cxn modelId="{ABE7933F-D419-4465-A594-BE256A0EA8AE}" type="presParOf" srcId="{4FD0AEEC-7BAA-4FA7-99BC-2E1EEC54FE28}" destId="{25E1F738-0DCF-450A-B9E3-2E28E632EE3B}" srcOrd="2" destOrd="0" presId="urn:microsoft.com/office/officeart/2005/8/layout/vList4"/>
    <dgm:cxn modelId="{A334AF55-85E9-472B-9C47-E7D8F83E847F}" type="presParOf" srcId="{9A7A4F8E-C98E-4BC1-AB91-7C4C03449655}" destId="{97B84517-E683-4588-9D06-55B64C6AE448}" srcOrd="3" destOrd="0" presId="urn:microsoft.com/office/officeart/2005/8/layout/vList4"/>
    <dgm:cxn modelId="{968D4C93-EDAB-48A8-A32C-E103248FDA1E}" type="presParOf" srcId="{9A7A4F8E-C98E-4BC1-AB91-7C4C03449655}" destId="{CAD6188F-531D-4663-A7BE-6DAE812396FF}" srcOrd="4" destOrd="0" presId="urn:microsoft.com/office/officeart/2005/8/layout/vList4"/>
    <dgm:cxn modelId="{B542A6FA-B120-41B5-8845-82347400B59A}" type="presParOf" srcId="{CAD6188F-531D-4663-A7BE-6DAE812396FF}" destId="{8B51C84F-125D-4F29-9A7A-A89E79C145AD}" srcOrd="0" destOrd="0" presId="urn:microsoft.com/office/officeart/2005/8/layout/vList4"/>
    <dgm:cxn modelId="{E3107F3A-DC1E-4A4D-BD2D-B6EA96B70AB5}" type="presParOf" srcId="{CAD6188F-531D-4663-A7BE-6DAE812396FF}" destId="{4DED4C29-56DE-4AC4-B771-13BC3C2F7DCA}" srcOrd="1" destOrd="0" presId="urn:microsoft.com/office/officeart/2005/8/layout/vList4"/>
    <dgm:cxn modelId="{3F5D29EA-7CD7-48E6-95D5-E22E48BB041F}" type="presParOf" srcId="{CAD6188F-531D-4663-A7BE-6DAE812396FF}" destId="{F51A4EAB-A65F-4EC0-BE9C-8AB08D3D7C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35167-29F9-4CD5-86CF-E6DC2D8C1EB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4E69C-B2EC-4A54-8396-E9A096BD14AF}">
      <dgm:prSet phldrT="[Текст]" custT="1"/>
      <dgm:spPr/>
      <dgm:t>
        <a:bodyPr/>
        <a:lstStyle/>
        <a:p>
          <a:r>
            <a:rPr lang="uk-UA" sz="1600" b="1" dirty="0" smtClean="0">
              <a:latin typeface="Palatino Linotype" pitchFamily="18" charset="0"/>
            </a:rPr>
            <a:t>здатності раціонально використовувати комп’ютери, мережеві технології та програмні середовища для розв’язування навчальних і життєвих задач, пов’язаних із пошуком, зберіганням, опрацюванням і передаванням відомостей; </a:t>
          </a:r>
          <a:endParaRPr lang="ru-RU" sz="1600" b="1" dirty="0" smtClean="0">
            <a:latin typeface="Palatino Linotype" pitchFamily="18" charset="0"/>
          </a:endParaRPr>
        </a:p>
      </dgm:t>
    </dgm:pt>
    <dgm:pt modelId="{B3A08A3F-1C27-45B6-AAD8-9DF32E1F8948}" type="parTrans" cxnId="{7A26D3FA-7F2C-4238-9473-2119EFD026B9}">
      <dgm:prSet/>
      <dgm:spPr/>
      <dgm:t>
        <a:bodyPr/>
        <a:lstStyle/>
        <a:p>
          <a:endParaRPr lang="ru-RU"/>
        </a:p>
      </dgm:t>
    </dgm:pt>
    <dgm:pt modelId="{4B60C73E-F63A-49B8-A6A2-71D3445DED20}" type="sibTrans" cxnId="{7A26D3FA-7F2C-4238-9473-2119EFD026B9}">
      <dgm:prSet/>
      <dgm:spPr/>
      <dgm:t>
        <a:bodyPr/>
        <a:lstStyle/>
        <a:p>
          <a:endParaRPr lang="ru-RU"/>
        </a:p>
      </dgm:t>
    </dgm:pt>
    <dgm:pt modelId="{275C50EC-AB68-41FF-8C7D-459805D66D22}">
      <dgm:prSet phldrT="[Текст]" custT="1"/>
      <dgm:spPr/>
      <dgm:t>
        <a:bodyPr/>
        <a:lstStyle/>
        <a:p>
          <a:r>
            <a:rPr lang="uk-UA" sz="1800" b="1" dirty="0" smtClean="0">
              <a:latin typeface="Palatino Linotype" pitchFamily="18" charset="0"/>
            </a:rPr>
            <a:t>здатності ефективно планувати та здійснювати свою діяльність із використанням ІКТ;</a:t>
          </a:r>
          <a:endParaRPr lang="ru-RU" sz="1800" b="1" dirty="0" smtClean="0">
            <a:latin typeface="Palatino Linotype" pitchFamily="18" charset="0"/>
          </a:endParaRPr>
        </a:p>
      </dgm:t>
    </dgm:pt>
    <dgm:pt modelId="{C51E3B97-4B87-4459-A944-DACC0E3992BF}" type="parTrans" cxnId="{4CC557ED-E092-4DC2-9CFE-1403407878D6}">
      <dgm:prSet/>
      <dgm:spPr/>
      <dgm:t>
        <a:bodyPr/>
        <a:lstStyle/>
        <a:p>
          <a:endParaRPr lang="ru-RU"/>
        </a:p>
      </dgm:t>
    </dgm:pt>
    <dgm:pt modelId="{15C6D444-035F-4889-8A23-5A9DA7354FD7}" type="sibTrans" cxnId="{4CC557ED-E092-4DC2-9CFE-1403407878D6}">
      <dgm:prSet/>
      <dgm:spPr/>
      <dgm:t>
        <a:bodyPr/>
        <a:lstStyle/>
        <a:p>
          <a:endParaRPr lang="ru-RU"/>
        </a:p>
      </dgm:t>
    </dgm:pt>
    <dgm:pt modelId="{8D30FFE2-C503-4FCD-94D5-2C7E1C7D11AE}">
      <dgm:prSet phldrT="[Текст]" custT="1"/>
      <dgm:spPr/>
      <dgm:t>
        <a:bodyPr/>
        <a:lstStyle/>
        <a:p>
          <a:r>
            <a:rPr lang="uk-UA" sz="1800" b="1" dirty="0" smtClean="0">
              <a:latin typeface="Palatino Linotype" pitchFamily="18" charset="0"/>
            </a:rPr>
            <a:t>здатності логічно та критично мислити у процесі планування та організації діяльності, зокрема навчальної;</a:t>
          </a:r>
          <a:endParaRPr lang="ru-RU" sz="1800" b="1" dirty="0" smtClean="0">
            <a:latin typeface="Palatino Linotype" pitchFamily="18" charset="0"/>
          </a:endParaRPr>
        </a:p>
      </dgm:t>
    </dgm:pt>
    <dgm:pt modelId="{461A597B-8A9D-4FB8-954C-4FD0820D7B38}" type="sibTrans" cxnId="{6EF824F8-DB20-4A67-B71B-487CD7A0577E}">
      <dgm:prSet/>
      <dgm:spPr/>
      <dgm:t>
        <a:bodyPr/>
        <a:lstStyle/>
        <a:p>
          <a:endParaRPr lang="ru-RU"/>
        </a:p>
      </dgm:t>
    </dgm:pt>
    <dgm:pt modelId="{81315D33-6836-49F1-B97C-1CF5BDA93F94}" type="parTrans" cxnId="{6EF824F8-DB20-4A67-B71B-487CD7A0577E}">
      <dgm:prSet/>
      <dgm:spPr/>
      <dgm:t>
        <a:bodyPr/>
        <a:lstStyle/>
        <a:p>
          <a:endParaRPr lang="ru-RU"/>
        </a:p>
      </dgm:t>
    </dgm:pt>
    <dgm:pt modelId="{9A7A4F8E-C98E-4BC1-AB91-7C4C03449655}" type="pres">
      <dgm:prSet presAssocID="{FFE35167-29F9-4CD5-86CF-E6DC2D8C1EB6}" presName="linear" presStyleCnt="0">
        <dgm:presLayoutVars>
          <dgm:dir/>
          <dgm:resizeHandles val="exact"/>
        </dgm:presLayoutVars>
      </dgm:prSet>
      <dgm:spPr/>
    </dgm:pt>
    <dgm:pt modelId="{BD3A577F-6C75-4A8A-ADEE-760C4C068FB8}" type="pres">
      <dgm:prSet presAssocID="{5684E69C-B2EC-4A54-8396-E9A096BD14AF}" presName="comp" presStyleCnt="0"/>
      <dgm:spPr/>
    </dgm:pt>
    <dgm:pt modelId="{68BFF6DC-B075-4608-A05B-E17A2B00F302}" type="pres">
      <dgm:prSet presAssocID="{5684E69C-B2EC-4A54-8396-E9A096BD14AF}" presName="box" presStyleLbl="node1" presStyleIdx="0" presStyleCnt="3"/>
      <dgm:spPr/>
      <dgm:t>
        <a:bodyPr/>
        <a:lstStyle/>
        <a:p>
          <a:endParaRPr lang="ru-RU"/>
        </a:p>
      </dgm:t>
    </dgm:pt>
    <dgm:pt modelId="{C772012E-052A-4DAE-B841-B7BB64B36702}" type="pres">
      <dgm:prSet presAssocID="{5684E69C-B2EC-4A54-8396-E9A096BD14AF}" presName="img" presStyleLbl="fgImgPlace1" presStyleIdx="0" presStyleCnt="3" custScaleX="49356" custScaleY="82971" custLinFactNeighborX="-13935" custLinFactNeighborY="-8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9808A3-9BFB-42F0-BD43-FB4C5296F778}" type="pres">
      <dgm:prSet presAssocID="{5684E69C-B2EC-4A54-8396-E9A096BD14A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4070A-C5F4-40AC-A597-CDB95FB1F9D9}" type="pres">
      <dgm:prSet presAssocID="{4B60C73E-F63A-49B8-A6A2-71D3445DED20}" presName="spacer" presStyleCnt="0"/>
      <dgm:spPr/>
    </dgm:pt>
    <dgm:pt modelId="{4FD0AEEC-7BAA-4FA7-99BC-2E1EEC54FE28}" type="pres">
      <dgm:prSet presAssocID="{8D30FFE2-C503-4FCD-94D5-2C7E1C7D11AE}" presName="comp" presStyleCnt="0"/>
      <dgm:spPr/>
    </dgm:pt>
    <dgm:pt modelId="{8AA9ECE0-6FBF-4DB2-A7D7-4BC8ED9A1EE2}" type="pres">
      <dgm:prSet presAssocID="{8D30FFE2-C503-4FCD-94D5-2C7E1C7D11AE}" presName="box" presStyleLbl="node1" presStyleIdx="1" presStyleCnt="3" custLinFactNeighborY="-1426"/>
      <dgm:spPr/>
      <dgm:t>
        <a:bodyPr/>
        <a:lstStyle/>
        <a:p>
          <a:endParaRPr lang="ru-RU"/>
        </a:p>
      </dgm:t>
    </dgm:pt>
    <dgm:pt modelId="{C539F261-68F1-4C59-8CDF-5063552C4C6A}" type="pres">
      <dgm:prSet presAssocID="{8D30FFE2-C503-4FCD-94D5-2C7E1C7D11AE}" presName="img" presStyleLbl="fgImgPlace1" presStyleIdx="1" presStyleCnt="3" custScaleX="51586" custScaleY="75297" custLinFactNeighborX="-144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E1F738-0DCF-450A-B9E3-2E28E632EE3B}" type="pres">
      <dgm:prSet presAssocID="{8D30FFE2-C503-4FCD-94D5-2C7E1C7D11A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84517-E683-4588-9D06-55B64C6AE448}" type="pres">
      <dgm:prSet presAssocID="{461A597B-8A9D-4FB8-954C-4FD0820D7B38}" presName="spacer" presStyleCnt="0"/>
      <dgm:spPr/>
    </dgm:pt>
    <dgm:pt modelId="{CAD6188F-531D-4663-A7BE-6DAE812396FF}" type="pres">
      <dgm:prSet presAssocID="{275C50EC-AB68-41FF-8C7D-459805D66D22}" presName="comp" presStyleCnt="0"/>
      <dgm:spPr/>
    </dgm:pt>
    <dgm:pt modelId="{8B51C84F-125D-4F29-9A7A-A89E79C145AD}" type="pres">
      <dgm:prSet presAssocID="{275C50EC-AB68-41FF-8C7D-459805D66D22}" presName="box" presStyleLbl="node1" presStyleIdx="2" presStyleCnt="3" custLinFactNeighborX="-334" custLinFactNeighborY="2851"/>
      <dgm:spPr/>
      <dgm:t>
        <a:bodyPr/>
        <a:lstStyle/>
        <a:p>
          <a:endParaRPr lang="ru-RU"/>
        </a:p>
      </dgm:t>
    </dgm:pt>
    <dgm:pt modelId="{4DED4C29-56DE-4AC4-B771-13BC3C2F7DCA}" type="pres">
      <dgm:prSet presAssocID="{275C50EC-AB68-41FF-8C7D-459805D66D22}" presName="img" presStyleLbl="fgImgPlace1" presStyleIdx="2" presStyleCnt="3" custScaleX="52700" custScaleY="85446" custLinFactNeighborX="-16722" custLinFactNeighborY="-2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51A4EAB-A65F-4EC0-BE9C-8AB08D3D7C42}" type="pres">
      <dgm:prSet presAssocID="{275C50EC-AB68-41FF-8C7D-459805D66D2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A3D8E-3561-4AC0-B7E5-E821513FEAA2}" type="presOf" srcId="{FFE35167-29F9-4CD5-86CF-E6DC2D8C1EB6}" destId="{9A7A4F8E-C98E-4BC1-AB91-7C4C03449655}" srcOrd="0" destOrd="0" presId="urn:microsoft.com/office/officeart/2005/8/layout/vList4"/>
    <dgm:cxn modelId="{0C7EE83E-6073-4845-9966-7C754C8EB2F8}" type="presOf" srcId="{275C50EC-AB68-41FF-8C7D-459805D66D22}" destId="{8B51C84F-125D-4F29-9A7A-A89E79C145AD}" srcOrd="0" destOrd="0" presId="urn:microsoft.com/office/officeart/2005/8/layout/vList4"/>
    <dgm:cxn modelId="{4CC557ED-E092-4DC2-9CFE-1403407878D6}" srcId="{FFE35167-29F9-4CD5-86CF-E6DC2D8C1EB6}" destId="{275C50EC-AB68-41FF-8C7D-459805D66D22}" srcOrd="2" destOrd="0" parTransId="{C51E3B97-4B87-4459-A944-DACC0E3992BF}" sibTransId="{15C6D444-035F-4889-8A23-5A9DA7354FD7}"/>
    <dgm:cxn modelId="{E09C1106-FE31-4BAD-9015-2B74F4F38516}" type="presOf" srcId="{5684E69C-B2EC-4A54-8396-E9A096BD14AF}" destId="{0E9808A3-9BFB-42F0-BD43-FB4C5296F778}" srcOrd="1" destOrd="0" presId="urn:microsoft.com/office/officeart/2005/8/layout/vList4"/>
    <dgm:cxn modelId="{3D4BAB9E-0962-4798-94EE-E9534F3AFAB7}" type="presOf" srcId="{8D30FFE2-C503-4FCD-94D5-2C7E1C7D11AE}" destId="{25E1F738-0DCF-450A-B9E3-2E28E632EE3B}" srcOrd="1" destOrd="0" presId="urn:microsoft.com/office/officeart/2005/8/layout/vList4"/>
    <dgm:cxn modelId="{7BD19B26-9253-45CF-8F37-C322787B8F7A}" type="presOf" srcId="{275C50EC-AB68-41FF-8C7D-459805D66D22}" destId="{F51A4EAB-A65F-4EC0-BE9C-8AB08D3D7C42}" srcOrd="1" destOrd="0" presId="urn:microsoft.com/office/officeart/2005/8/layout/vList4"/>
    <dgm:cxn modelId="{6EF824F8-DB20-4A67-B71B-487CD7A0577E}" srcId="{FFE35167-29F9-4CD5-86CF-E6DC2D8C1EB6}" destId="{8D30FFE2-C503-4FCD-94D5-2C7E1C7D11AE}" srcOrd="1" destOrd="0" parTransId="{81315D33-6836-49F1-B97C-1CF5BDA93F94}" sibTransId="{461A597B-8A9D-4FB8-954C-4FD0820D7B38}"/>
    <dgm:cxn modelId="{5818A9E5-51F8-4756-A528-5BC819279505}" type="presOf" srcId="{8D30FFE2-C503-4FCD-94D5-2C7E1C7D11AE}" destId="{8AA9ECE0-6FBF-4DB2-A7D7-4BC8ED9A1EE2}" srcOrd="0" destOrd="0" presId="urn:microsoft.com/office/officeart/2005/8/layout/vList4"/>
    <dgm:cxn modelId="{2C4256BE-F009-4866-B498-821ACED50AD9}" type="presOf" srcId="{5684E69C-B2EC-4A54-8396-E9A096BD14AF}" destId="{68BFF6DC-B075-4608-A05B-E17A2B00F302}" srcOrd="0" destOrd="0" presId="urn:microsoft.com/office/officeart/2005/8/layout/vList4"/>
    <dgm:cxn modelId="{7A26D3FA-7F2C-4238-9473-2119EFD026B9}" srcId="{FFE35167-29F9-4CD5-86CF-E6DC2D8C1EB6}" destId="{5684E69C-B2EC-4A54-8396-E9A096BD14AF}" srcOrd="0" destOrd="0" parTransId="{B3A08A3F-1C27-45B6-AAD8-9DF32E1F8948}" sibTransId="{4B60C73E-F63A-49B8-A6A2-71D3445DED20}"/>
    <dgm:cxn modelId="{BD835CE6-8D77-4676-AD9E-A3653FF3CACF}" type="presParOf" srcId="{9A7A4F8E-C98E-4BC1-AB91-7C4C03449655}" destId="{BD3A577F-6C75-4A8A-ADEE-760C4C068FB8}" srcOrd="0" destOrd="0" presId="urn:microsoft.com/office/officeart/2005/8/layout/vList4"/>
    <dgm:cxn modelId="{758891CD-25A9-47A2-8E08-57F4C443562A}" type="presParOf" srcId="{BD3A577F-6C75-4A8A-ADEE-760C4C068FB8}" destId="{68BFF6DC-B075-4608-A05B-E17A2B00F302}" srcOrd="0" destOrd="0" presId="urn:microsoft.com/office/officeart/2005/8/layout/vList4"/>
    <dgm:cxn modelId="{A6AC5780-CA03-44EE-9786-A8565D2A3B24}" type="presParOf" srcId="{BD3A577F-6C75-4A8A-ADEE-760C4C068FB8}" destId="{C772012E-052A-4DAE-B841-B7BB64B36702}" srcOrd="1" destOrd="0" presId="urn:microsoft.com/office/officeart/2005/8/layout/vList4"/>
    <dgm:cxn modelId="{C35AE173-E780-41D7-B046-3FDD5C2505F1}" type="presParOf" srcId="{BD3A577F-6C75-4A8A-ADEE-760C4C068FB8}" destId="{0E9808A3-9BFB-42F0-BD43-FB4C5296F778}" srcOrd="2" destOrd="0" presId="urn:microsoft.com/office/officeart/2005/8/layout/vList4"/>
    <dgm:cxn modelId="{31C31F66-5B62-4B55-8AE5-E7DFD7E15965}" type="presParOf" srcId="{9A7A4F8E-C98E-4BC1-AB91-7C4C03449655}" destId="{CB94070A-C5F4-40AC-A597-CDB95FB1F9D9}" srcOrd="1" destOrd="0" presId="urn:microsoft.com/office/officeart/2005/8/layout/vList4"/>
    <dgm:cxn modelId="{6423345E-2E24-43DC-82AC-D08341AA2F18}" type="presParOf" srcId="{9A7A4F8E-C98E-4BC1-AB91-7C4C03449655}" destId="{4FD0AEEC-7BAA-4FA7-99BC-2E1EEC54FE28}" srcOrd="2" destOrd="0" presId="urn:microsoft.com/office/officeart/2005/8/layout/vList4"/>
    <dgm:cxn modelId="{A9199C8E-F5F1-4480-9703-C71BD659009C}" type="presParOf" srcId="{4FD0AEEC-7BAA-4FA7-99BC-2E1EEC54FE28}" destId="{8AA9ECE0-6FBF-4DB2-A7D7-4BC8ED9A1EE2}" srcOrd="0" destOrd="0" presId="urn:microsoft.com/office/officeart/2005/8/layout/vList4"/>
    <dgm:cxn modelId="{F67AF982-1024-4F27-9EE2-052D19431268}" type="presParOf" srcId="{4FD0AEEC-7BAA-4FA7-99BC-2E1EEC54FE28}" destId="{C539F261-68F1-4C59-8CDF-5063552C4C6A}" srcOrd="1" destOrd="0" presId="urn:microsoft.com/office/officeart/2005/8/layout/vList4"/>
    <dgm:cxn modelId="{14648251-6321-47C2-87D1-7330EAE1F06D}" type="presParOf" srcId="{4FD0AEEC-7BAA-4FA7-99BC-2E1EEC54FE28}" destId="{25E1F738-0DCF-450A-B9E3-2E28E632EE3B}" srcOrd="2" destOrd="0" presId="urn:microsoft.com/office/officeart/2005/8/layout/vList4"/>
    <dgm:cxn modelId="{18913E81-78E3-43B0-ACD1-C4FD35B1A373}" type="presParOf" srcId="{9A7A4F8E-C98E-4BC1-AB91-7C4C03449655}" destId="{97B84517-E683-4588-9D06-55B64C6AE448}" srcOrd="3" destOrd="0" presId="urn:microsoft.com/office/officeart/2005/8/layout/vList4"/>
    <dgm:cxn modelId="{23972A86-9113-49A9-B0DC-C5E4350093E4}" type="presParOf" srcId="{9A7A4F8E-C98E-4BC1-AB91-7C4C03449655}" destId="{CAD6188F-531D-4663-A7BE-6DAE812396FF}" srcOrd="4" destOrd="0" presId="urn:microsoft.com/office/officeart/2005/8/layout/vList4"/>
    <dgm:cxn modelId="{E1A6A0CC-D721-4834-B5B2-DD170CF670E1}" type="presParOf" srcId="{CAD6188F-531D-4663-A7BE-6DAE812396FF}" destId="{8B51C84F-125D-4F29-9A7A-A89E79C145AD}" srcOrd="0" destOrd="0" presId="urn:microsoft.com/office/officeart/2005/8/layout/vList4"/>
    <dgm:cxn modelId="{BBCD2C78-40DF-49CD-A8CD-FC5670333C9B}" type="presParOf" srcId="{CAD6188F-531D-4663-A7BE-6DAE812396FF}" destId="{4DED4C29-56DE-4AC4-B771-13BC3C2F7DCA}" srcOrd="1" destOrd="0" presId="urn:microsoft.com/office/officeart/2005/8/layout/vList4"/>
    <dgm:cxn modelId="{0E30C269-1748-420F-862C-5D86B0576BAC}" type="presParOf" srcId="{CAD6188F-531D-4663-A7BE-6DAE812396FF}" destId="{F51A4EAB-A65F-4EC0-BE9C-8AB08D3D7C4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E35167-29F9-4CD5-86CF-E6DC2D8C1EB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4E69C-B2EC-4A54-8396-E9A096BD14AF}">
      <dgm:prSet phldrT="[Текст]" custT="1"/>
      <dgm:spPr/>
      <dgm:t>
        <a:bodyPr/>
        <a:lstStyle/>
        <a:p>
          <a:r>
            <a:rPr lang="uk-UA" sz="1800" b="1" dirty="0" smtClean="0">
              <a:latin typeface="Palatino Linotype" pitchFamily="18" charset="0"/>
            </a:rPr>
            <a:t>здатності спілкуватися та співпрацювати з використанням ІКТ для виконання різноманітних завдань, у тому числі комплексних;</a:t>
          </a:r>
          <a:endParaRPr lang="ru-RU" sz="1800" b="1" dirty="0" smtClean="0">
            <a:latin typeface="Palatino Linotype" pitchFamily="18" charset="0"/>
          </a:endParaRPr>
        </a:p>
      </dgm:t>
    </dgm:pt>
    <dgm:pt modelId="{B3A08A3F-1C27-45B6-AAD8-9DF32E1F8948}" type="parTrans" cxnId="{7A26D3FA-7F2C-4238-9473-2119EFD026B9}">
      <dgm:prSet/>
      <dgm:spPr/>
      <dgm:t>
        <a:bodyPr/>
        <a:lstStyle/>
        <a:p>
          <a:endParaRPr lang="ru-RU"/>
        </a:p>
      </dgm:t>
    </dgm:pt>
    <dgm:pt modelId="{4B60C73E-F63A-49B8-A6A2-71D3445DED20}" type="sibTrans" cxnId="{7A26D3FA-7F2C-4238-9473-2119EFD026B9}">
      <dgm:prSet/>
      <dgm:spPr/>
      <dgm:t>
        <a:bodyPr/>
        <a:lstStyle/>
        <a:p>
          <a:endParaRPr lang="ru-RU"/>
        </a:p>
      </dgm:t>
    </dgm:pt>
    <dgm:pt modelId="{8D30FFE2-C503-4FCD-94D5-2C7E1C7D11AE}">
      <dgm:prSet phldrT="[Текст]" custT="1"/>
      <dgm:spPr/>
      <dgm:t>
        <a:bodyPr/>
        <a:lstStyle/>
        <a:p>
          <a:r>
            <a:rPr lang="uk-UA" sz="1800" b="1" dirty="0" smtClean="0">
              <a:latin typeface="Palatino Linotype" pitchFamily="18" charset="0"/>
            </a:rPr>
            <a:t>готовності дотримуватися правових і морально-етичних норм під час  роботи з даними та програмними продуктами, а також у комп’ютерних мережах. </a:t>
          </a:r>
          <a:endParaRPr lang="ru-RU" sz="1800" b="1" dirty="0" smtClean="0">
            <a:latin typeface="Palatino Linotype" pitchFamily="18" charset="0"/>
          </a:endParaRPr>
        </a:p>
      </dgm:t>
    </dgm:pt>
    <dgm:pt modelId="{461A597B-8A9D-4FB8-954C-4FD0820D7B38}" type="sibTrans" cxnId="{6EF824F8-DB20-4A67-B71B-487CD7A0577E}">
      <dgm:prSet/>
      <dgm:spPr/>
      <dgm:t>
        <a:bodyPr/>
        <a:lstStyle/>
        <a:p>
          <a:endParaRPr lang="ru-RU"/>
        </a:p>
      </dgm:t>
    </dgm:pt>
    <dgm:pt modelId="{81315D33-6836-49F1-B97C-1CF5BDA93F94}" type="parTrans" cxnId="{6EF824F8-DB20-4A67-B71B-487CD7A0577E}">
      <dgm:prSet/>
      <dgm:spPr/>
      <dgm:t>
        <a:bodyPr/>
        <a:lstStyle/>
        <a:p>
          <a:endParaRPr lang="ru-RU"/>
        </a:p>
      </dgm:t>
    </dgm:pt>
    <dgm:pt modelId="{9A7A4F8E-C98E-4BC1-AB91-7C4C03449655}" type="pres">
      <dgm:prSet presAssocID="{FFE35167-29F9-4CD5-86CF-E6DC2D8C1EB6}" presName="linear" presStyleCnt="0">
        <dgm:presLayoutVars>
          <dgm:dir/>
          <dgm:resizeHandles val="exact"/>
        </dgm:presLayoutVars>
      </dgm:prSet>
      <dgm:spPr/>
    </dgm:pt>
    <dgm:pt modelId="{BD3A577F-6C75-4A8A-ADEE-760C4C068FB8}" type="pres">
      <dgm:prSet presAssocID="{5684E69C-B2EC-4A54-8396-E9A096BD14AF}" presName="comp" presStyleCnt="0"/>
      <dgm:spPr/>
    </dgm:pt>
    <dgm:pt modelId="{68BFF6DC-B075-4608-A05B-E17A2B00F302}" type="pres">
      <dgm:prSet presAssocID="{5684E69C-B2EC-4A54-8396-E9A096BD14AF}" presName="box" presStyleLbl="node1" presStyleIdx="0" presStyleCnt="2" custScaleY="106249"/>
      <dgm:spPr/>
      <dgm:t>
        <a:bodyPr/>
        <a:lstStyle/>
        <a:p>
          <a:endParaRPr lang="ru-RU"/>
        </a:p>
      </dgm:t>
    </dgm:pt>
    <dgm:pt modelId="{C772012E-052A-4DAE-B841-B7BB64B36702}" type="pres">
      <dgm:prSet presAssocID="{5684E69C-B2EC-4A54-8396-E9A096BD14AF}" presName="img" presStyleLbl="fgImgPlace1" presStyleIdx="0" presStyleCnt="2" custScaleX="50569" custScaleY="73966" custLinFactNeighborX="-13935" custLinFactNeighborY="-89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9808A3-9BFB-42F0-BD43-FB4C5296F778}" type="pres">
      <dgm:prSet presAssocID="{5684E69C-B2EC-4A54-8396-E9A096BD14A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4070A-C5F4-40AC-A597-CDB95FB1F9D9}" type="pres">
      <dgm:prSet presAssocID="{4B60C73E-F63A-49B8-A6A2-71D3445DED20}" presName="spacer" presStyleCnt="0"/>
      <dgm:spPr/>
    </dgm:pt>
    <dgm:pt modelId="{4FD0AEEC-7BAA-4FA7-99BC-2E1EEC54FE28}" type="pres">
      <dgm:prSet presAssocID="{8D30FFE2-C503-4FCD-94D5-2C7E1C7D11AE}" presName="comp" presStyleCnt="0"/>
      <dgm:spPr/>
    </dgm:pt>
    <dgm:pt modelId="{8AA9ECE0-6FBF-4DB2-A7D7-4BC8ED9A1EE2}" type="pres">
      <dgm:prSet presAssocID="{8D30FFE2-C503-4FCD-94D5-2C7E1C7D11AE}" presName="box" presStyleLbl="node1" presStyleIdx="1" presStyleCnt="2" custLinFactNeighborX="-334" custLinFactNeighborY="713"/>
      <dgm:spPr/>
      <dgm:t>
        <a:bodyPr/>
        <a:lstStyle/>
        <a:p>
          <a:endParaRPr lang="ru-RU"/>
        </a:p>
      </dgm:t>
    </dgm:pt>
    <dgm:pt modelId="{C539F261-68F1-4C59-8CDF-5063552C4C6A}" type="pres">
      <dgm:prSet presAssocID="{8D30FFE2-C503-4FCD-94D5-2C7E1C7D11AE}" presName="img" presStyleLbl="fgImgPlace1" presStyleIdx="1" presStyleCnt="2" custScaleX="51586" custScaleY="75297" custLinFactNeighborX="-144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E1F738-0DCF-450A-B9E3-2E28E632EE3B}" type="pres">
      <dgm:prSet presAssocID="{8D30FFE2-C503-4FCD-94D5-2C7E1C7D11A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4DE54-7CF7-4E94-84A1-9F366E79BC8D}" type="presOf" srcId="{8D30FFE2-C503-4FCD-94D5-2C7E1C7D11AE}" destId="{25E1F738-0DCF-450A-B9E3-2E28E632EE3B}" srcOrd="1" destOrd="0" presId="urn:microsoft.com/office/officeart/2005/8/layout/vList4"/>
    <dgm:cxn modelId="{C6D09546-B150-4213-A962-BB2746D570C6}" type="presOf" srcId="{FFE35167-29F9-4CD5-86CF-E6DC2D8C1EB6}" destId="{9A7A4F8E-C98E-4BC1-AB91-7C4C03449655}" srcOrd="0" destOrd="0" presId="urn:microsoft.com/office/officeart/2005/8/layout/vList4"/>
    <dgm:cxn modelId="{1B55931D-4630-4584-A6BD-2A1B8AB12D25}" type="presOf" srcId="{5684E69C-B2EC-4A54-8396-E9A096BD14AF}" destId="{68BFF6DC-B075-4608-A05B-E17A2B00F302}" srcOrd="0" destOrd="0" presId="urn:microsoft.com/office/officeart/2005/8/layout/vList4"/>
    <dgm:cxn modelId="{7A26D3FA-7F2C-4238-9473-2119EFD026B9}" srcId="{FFE35167-29F9-4CD5-86CF-E6DC2D8C1EB6}" destId="{5684E69C-B2EC-4A54-8396-E9A096BD14AF}" srcOrd="0" destOrd="0" parTransId="{B3A08A3F-1C27-45B6-AAD8-9DF32E1F8948}" sibTransId="{4B60C73E-F63A-49B8-A6A2-71D3445DED20}"/>
    <dgm:cxn modelId="{6EF824F8-DB20-4A67-B71B-487CD7A0577E}" srcId="{FFE35167-29F9-4CD5-86CF-E6DC2D8C1EB6}" destId="{8D30FFE2-C503-4FCD-94D5-2C7E1C7D11AE}" srcOrd="1" destOrd="0" parTransId="{81315D33-6836-49F1-B97C-1CF5BDA93F94}" sibTransId="{461A597B-8A9D-4FB8-954C-4FD0820D7B38}"/>
    <dgm:cxn modelId="{AF8D3326-AC0B-4754-A7EA-E5482F2D1E95}" type="presOf" srcId="{8D30FFE2-C503-4FCD-94D5-2C7E1C7D11AE}" destId="{8AA9ECE0-6FBF-4DB2-A7D7-4BC8ED9A1EE2}" srcOrd="0" destOrd="0" presId="urn:microsoft.com/office/officeart/2005/8/layout/vList4"/>
    <dgm:cxn modelId="{57090737-FE1C-4871-BBFD-1609A303A6D8}" type="presOf" srcId="{5684E69C-B2EC-4A54-8396-E9A096BD14AF}" destId="{0E9808A3-9BFB-42F0-BD43-FB4C5296F778}" srcOrd="1" destOrd="0" presId="urn:microsoft.com/office/officeart/2005/8/layout/vList4"/>
    <dgm:cxn modelId="{2B2586C9-9E08-420C-B323-163DA03E18CD}" type="presParOf" srcId="{9A7A4F8E-C98E-4BC1-AB91-7C4C03449655}" destId="{BD3A577F-6C75-4A8A-ADEE-760C4C068FB8}" srcOrd="0" destOrd="0" presId="urn:microsoft.com/office/officeart/2005/8/layout/vList4"/>
    <dgm:cxn modelId="{CE335FFC-4280-4234-9B58-421DBC104B75}" type="presParOf" srcId="{BD3A577F-6C75-4A8A-ADEE-760C4C068FB8}" destId="{68BFF6DC-B075-4608-A05B-E17A2B00F302}" srcOrd="0" destOrd="0" presId="urn:microsoft.com/office/officeart/2005/8/layout/vList4"/>
    <dgm:cxn modelId="{3737B35D-CF3A-498A-86D9-24A3CAABEB55}" type="presParOf" srcId="{BD3A577F-6C75-4A8A-ADEE-760C4C068FB8}" destId="{C772012E-052A-4DAE-B841-B7BB64B36702}" srcOrd="1" destOrd="0" presId="urn:microsoft.com/office/officeart/2005/8/layout/vList4"/>
    <dgm:cxn modelId="{7B281EC7-F673-409C-A7EE-976D7FE2C619}" type="presParOf" srcId="{BD3A577F-6C75-4A8A-ADEE-760C4C068FB8}" destId="{0E9808A3-9BFB-42F0-BD43-FB4C5296F778}" srcOrd="2" destOrd="0" presId="urn:microsoft.com/office/officeart/2005/8/layout/vList4"/>
    <dgm:cxn modelId="{F1C3AB4A-1896-490C-86EB-E86E8648C4A5}" type="presParOf" srcId="{9A7A4F8E-C98E-4BC1-AB91-7C4C03449655}" destId="{CB94070A-C5F4-40AC-A597-CDB95FB1F9D9}" srcOrd="1" destOrd="0" presId="urn:microsoft.com/office/officeart/2005/8/layout/vList4"/>
    <dgm:cxn modelId="{729AD736-9C3A-46E9-B9DC-51C87A0D03D2}" type="presParOf" srcId="{9A7A4F8E-C98E-4BC1-AB91-7C4C03449655}" destId="{4FD0AEEC-7BAA-4FA7-99BC-2E1EEC54FE28}" srcOrd="2" destOrd="0" presId="urn:microsoft.com/office/officeart/2005/8/layout/vList4"/>
    <dgm:cxn modelId="{8FE836CD-5791-4B8F-B790-A628F8831B70}" type="presParOf" srcId="{4FD0AEEC-7BAA-4FA7-99BC-2E1EEC54FE28}" destId="{8AA9ECE0-6FBF-4DB2-A7D7-4BC8ED9A1EE2}" srcOrd="0" destOrd="0" presId="urn:microsoft.com/office/officeart/2005/8/layout/vList4"/>
    <dgm:cxn modelId="{AB7CD918-5423-4381-AA7D-56678FE53807}" type="presParOf" srcId="{4FD0AEEC-7BAA-4FA7-99BC-2E1EEC54FE28}" destId="{C539F261-68F1-4C59-8CDF-5063552C4C6A}" srcOrd="1" destOrd="0" presId="urn:microsoft.com/office/officeart/2005/8/layout/vList4"/>
    <dgm:cxn modelId="{ACCA6D21-E802-4F82-93CC-457E94BE4D0B}" type="presParOf" srcId="{4FD0AEEC-7BAA-4FA7-99BC-2E1EEC54FE28}" destId="{25E1F738-0DCF-450A-B9E3-2E28E632EE3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BFF6DC-B075-4608-A05B-E17A2B00F302}">
      <dsp:nvSpPr>
        <dsp:cNvPr id="0" name=""/>
        <dsp:cNvSpPr/>
      </dsp:nvSpPr>
      <dsp:spPr>
        <a:xfrm>
          <a:off x="0" y="0"/>
          <a:ext cx="8120957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Palatino Linotype" pitchFamily="18" charset="0"/>
            </a:rPr>
            <a:t>розумінні ролі інформатики та ІКТ у сучасному суспільстві, наукових основ інформатики, фундаментальних понять створення й опрацювання повідомлень, принципів побудови й функціонування засобів ІКТ</a:t>
          </a:r>
          <a:endParaRPr lang="ru-RU" sz="1600" b="1" kern="1200" dirty="0">
            <a:latin typeface="Palatino Linotype" pitchFamily="18" charset="0"/>
          </a:endParaRPr>
        </a:p>
      </dsp:txBody>
      <dsp:txXfrm>
        <a:off x="1751191" y="0"/>
        <a:ext cx="6369765" cy="1270000"/>
      </dsp:txXfrm>
    </dsp:sp>
    <dsp:sp modelId="{C772012E-052A-4DAE-B841-B7BB64B36702}">
      <dsp:nvSpPr>
        <dsp:cNvPr id="0" name=""/>
        <dsp:cNvSpPr/>
      </dsp:nvSpPr>
      <dsp:spPr>
        <a:xfrm>
          <a:off x="311946" y="204454"/>
          <a:ext cx="801635" cy="8429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A9ECE0-6FBF-4DB2-A7D7-4BC8ED9A1EE2}">
      <dsp:nvSpPr>
        <dsp:cNvPr id="0" name=""/>
        <dsp:cNvSpPr/>
      </dsp:nvSpPr>
      <dsp:spPr>
        <a:xfrm>
          <a:off x="0" y="1397000"/>
          <a:ext cx="8120957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Palatino Linotype" pitchFamily="18" charset="0"/>
            </a:rPr>
            <a:t>умінні</a:t>
          </a:r>
          <a:r>
            <a:rPr lang="uk-UA" sz="1800" b="1" kern="1200" dirty="0" smtClean="0">
              <a:latin typeface="Palatino Linotype" pitchFamily="18" charset="0"/>
            </a:rPr>
            <a:t> аналізувати прості інформаційні процеси в живій природі, суспільстві та техніці, будувати інформаційні моделі об’єктів і процесів;</a:t>
          </a:r>
          <a:endParaRPr lang="ru-RU" sz="1800" b="1" kern="1200" dirty="0" smtClean="0">
            <a:latin typeface="Palatino Linotype" pitchFamily="18" charset="0"/>
          </a:endParaRPr>
        </a:p>
      </dsp:txBody>
      <dsp:txXfrm>
        <a:off x="1751191" y="1397000"/>
        <a:ext cx="6369765" cy="1270000"/>
      </dsp:txXfrm>
    </dsp:sp>
    <dsp:sp modelId="{C539F261-68F1-4C59-8CDF-5063552C4C6A}">
      <dsp:nvSpPr>
        <dsp:cNvPr id="0" name=""/>
        <dsp:cNvSpPr/>
      </dsp:nvSpPr>
      <dsp:spPr>
        <a:xfrm>
          <a:off x="284773" y="1649491"/>
          <a:ext cx="837855" cy="765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51C84F-125D-4F29-9A7A-A89E79C145AD}">
      <dsp:nvSpPr>
        <dsp:cNvPr id="0" name=""/>
        <dsp:cNvSpPr/>
      </dsp:nvSpPr>
      <dsp:spPr>
        <a:xfrm>
          <a:off x="0" y="2794000"/>
          <a:ext cx="8120957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Palatino Linotype" pitchFamily="18" charset="0"/>
            </a:rPr>
            <a:t>умінні безпечно працювати з комп’ютерним і комунікаційним обладнанням, використовувати засоби захисту даних. </a:t>
          </a:r>
          <a:endParaRPr lang="ru-RU" sz="1800" b="1" kern="1200" dirty="0" smtClean="0">
            <a:latin typeface="Palatino Linotype" pitchFamily="18" charset="0"/>
          </a:endParaRPr>
        </a:p>
      </dsp:txBody>
      <dsp:txXfrm>
        <a:off x="1751191" y="2794000"/>
        <a:ext cx="6369765" cy="1270000"/>
      </dsp:txXfrm>
    </dsp:sp>
    <dsp:sp modelId="{4DED4C29-56DE-4AC4-B771-13BC3C2F7DCA}">
      <dsp:nvSpPr>
        <dsp:cNvPr id="0" name=""/>
        <dsp:cNvSpPr/>
      </dsp:nvSpPr>
      <dsp:spPr>
        <a:xfrm>
          <a:off x="239523" y="2967776"/>
          <a:ext cx="855948" cy="868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BFF6DC-B075-4608-A05B-E17A2B00F302}">
      <dsp:nvSpPr>
        <dsp:cNvPr id="0" name=""/>
        <dsp:cNvSpPr/>
      </dsp:nvSpPr>
      <dsp:spPr>
        <a:xfrm>
          <a:off x="0" y="0"/>
          <a:ext cx="8120957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Palatino Linotype" pitchFamily="18" charset="0"/>
            </a:rPr>
            <a:t>здатності раціонально використовувати комп’ютери, мережеві технології та програмні середовища для розв’язування навчальних і життєвих задач, пов’язаних із пошуком, зберіганням, опрацюванням і передаванням відомостей; </a:t>
          </a:r>
          <a:endParaRPr lang="ru-RU" sz="1600" b="1" kern="1200" dirty="0" smtClean="0">
            <a:latin typeface="Palatino Linotype" pitchFamily="18" charset="0"/>
          </a:endParaRPr>
        </a:p>
      </dsp:txBody>
      <dsp:txXfrm>
        <a:off x="1751191" y="0"/>
        <a:ext cx="6369765" cy="1270000"/>
      </dsp:txXfrm>
    </dsp:sp>
    <dsp:sp modelId="{C772012E-052A-4DAE-B841-B7BB64B36702}">
      <dsp:nvSpPr>
        <dsp:cNvPr id="0" name=""/>
        <dsp:cNvSpPr/>
      </dsp:nvSpPr>
      <dsp:spPr>
        <a:xfrm>
          <a:off x="311946" y="204454"/>
          <a:ext cx="801635" cy="8429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A9ECE0-6FBF-4DB2-A7D7-4BC8ED9A1EE2}">
      <dsp:nvSpPr>
        <dsp:cNvPr id="0" name=""/>
        <dsp:cNvSpPr/>
      </dsp:nvSpPr>
      <dsp:spPr>
        <a:xfrm>
          <a:off x="0" y="1378889"/>
          <a:ext cx="8120957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Palatino Linotype" pitchFamily="18" charset="0"/>
            </a:rPr>
            <a:t>здатності логічно та критично мислити у процесі планування та організації діяльності, зокрема навчальної;</a:t>
          </a:r>
          <a:endParaRPr lang="ru-RU" sz="1800" b="1" kern="1200" dirty="0" smtClean="0">
            <a:latin typeface="Palatino Linotype" pitchFamily="18" charset="0"/>
          </a:endParaRPr>
        </a:p>
      </dsp:txBody>
      <dsp:txXfrm>
        <a:off x="1751191" y="1378889"/>
        <a:ext cx="6369765" cy="1270000"/>
      </dsp:txXfrm>
    </dsp:sp>
    <dsp:sp modelId="{C539F261-68F1-4C59-8CDF-5063552C4C6A}">
      <dsp:nvSpPr>
        <dsp:cNvPr id="0" name=""/>
        <dsp:cNvSpPr/>
      </dsp:nvSpPr>
      <dsp:spPr>
        <a:xfrm>
          <a:off x="284773" y="1649491"/>
          <a:ext cx="837855" cy="7650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51C84F-125D-4F29-9A7A-A89E79C145AD}">
      <dsp:nvSpPr>
        <dsp:cNvPr id="0" name=""/>
        <dsp:cNvSpPr/>
      </dsp:nvSpPr>
      <dsp:spPr>
        <a:xfrm>
          <a:off x="0" y="2794000"/>
          <a:ext cx="8120957" cy="127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Palatino Linotype" pitchFamily="18" charset="0"/>
            </a:rPr>
            <a:t>здатності ефективно планувати та здійснювати свою діяльність із використанням ІКТ;</a:t>
          </a:r>
          <a:endParaRPr lang="ru-RU" sz="1800" b="1" kern="1200" dirty="0" smtClean="0">
            <a:latin typeface="Palatino Linotype" pitchFamily="18" charset="0"/>
          </a:endParaRPr>
        </a:p>
      </dsp:txBody>
      <dsp:txXfrm>
        <a:off x="1751191" y="2794000"/>
        <a:ext cx="6369765" cy="1270000"/>
      </dsp:txXfrm>
    </dsp:sp>
    <dsp:sp modelId="{4DED4C29-56DE-4AC4-B771-13BC3C2F7DCA}">
      <dsp:nvSpPr>
        <dsp:cNvPr id="0" name=""/>
        <dsp:cNvSpPr/>
      </dsp:nvSpPr>
      <dsp:spPr>
        <a:xfrm>
          <a:off x="239523" y="2967776"/>
          <a:ext cx="855948" cy="8681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BFF6DC-B075-4608-A05B-E17A2B00F302}">
      <dsp:nvSpPr>
        <dsp:cNvPr id="0" name=""/>
        <dsp:cNvSpPr/>
      </dsp:nvSpPr>
      <dsp:spPr>
        <a:xfrm>
          <a:off x="0" y="0"/>
          <a:ext cx="8120957" cy="153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Palatino Linotype" pitchFamily="18" charset="0"/>
            </a:rPr>
            <a:t>здатності спілкуватися та співпрацювати з використанням ІКТ для виконання різноманітних завдань, у тому числі комплексних;</a:t>
          </a:r>
          <a:endParaRPr lang="ru-RU" sz="1800" b="1" kern="1200" dirty="0" smtClean="0">
            <a:latin typeface="Palatino Linotype" pitchFamily="18" charset="0"/>
          </a:endParaRPr>
        </a:p>
      </dsp:txBody>
      <dsp:txXfrm>
        <a:off x="1768492" y="0"/>
        <a:ext cx="6352464" cy="1533182"/>
      </dsp:txXfrm>
    </dsp:sp>
    <dsp:sp modelId="{C772012E-052A-4DAE-B841-B7BB64B36702}">
      <dsp:nvSpPr>
        <dsp:cNvPr id="0" name=""/>
        <dsp:cNvSpPr/>
      </dsp:nvSpPr>
      <dsp:spPr>
        <a:xfrm>
          <a:off x="319396" y="329371"/>
          <a:ext cx="821337" cy="8538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A9ECE0-6FBF-4DB2-A7D7-4BC8ED9A1EE2}">
      <dsp:nvSpPr>
        <dsp:cNvPr id="0" name=""/>
        <dsp:cNvSpPr/>
      </dsp:nvSpPr>
      <dsp:spPr>
        <a:xfrm>
          <a:off x="0" y="1677669"/>
          <a:ext cx="8120957" cy="14430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Palatino Linotype" pitchFamily="18" charset="0"/>
            </a:rPr>
            <a:t>готовності дотримуватися правових і морально-етичних норм під час  роботи з даними та програмними продуктами, а також у комп’ютерних мережах. </a:t>
          </a:r>
          <a:endParaRPr lang="ru-RU" sz="1800" b="1" kern="1200" dirty="0" smtClean="0">
            <a:latin typeface="Palatino Linotype" pitchFamily="18" charset="0"/>
          </a:endParaRPr>
        </a:p>
      </dsp:txBody>
      <dsp:txXfrm>
        <a:off x="1768492" y="1677669"/>
        <a:ext cx="6352464" cy="1443009"/>
      </dsp:txXfrm>
    </dsp:sp>
    <dsp:sp modelId="{C539F261-68F1-4C59-8CDF-5063552C4C6A}">
      <dsp:nvSpPr>
        <dsp:cNvPr id="0" name=""/>
        <dsp:cNvSpPr/>
      </dsp:nvSpPr>
      <dsp:spPr>
        <a:xfrm>
          <a:off x="302074" y="1964371"/>
          <a:ext cx="837855" cy="8692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57717-2FDF-4C0E-839E-4F8A57EFB843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9366-59A6-4A8A-9D31-0047D27326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9366-59A6-4A8A-9D31-0047D273265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6398D-83CA-4BDC-8F8B-9C3A55B68CD8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73F0-E6F9-495F-A73E-1F12A9D4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7BC12-FF55-4F64-A8B3-4AE06080A76D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5078-C65F-41AF-8BAC-617056AFD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8C9DE-7576-4507-8708-B18EE630ABA9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C9F6C-8C75-4FD2-A80B-3118C33C2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681C-E632-4761-AB36-415F90ED8F18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F288-620F-46F8-B668-D4F1FDF62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F5FF-5119-495B-B9E8-2D9F03D28B90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2D4B-B961-4E54-9D5B-C2F26D6FF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B074-EEFB-4C7A-B98F-1745399F507E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C9A9-7148-4F31-91C6-E66027886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70B5-A655-4E38-A7AD-A0A5224A8553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5ED8-127B-42AB-A215-7D8B2736F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F5A7-12FD-4670-9590-31BD517C1AEA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051B-20C0-4CD9-AAC0-2728F3496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F8E4-E042-4415-B003-0AC52BDE4D48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BF3A-F250-4E47-914D-F48C31FC4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BE04-62A5-4742-80AE-2F9A37963391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45BA-BAFB-46E8-8232-363E520B1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E388-580A-4157-8901-7DB0B2200367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0EA1B-7D0B-49A7-B5F1-0051CA34F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55BC9-D85C-4381-ACB8-D11EC1172970}" type="datetime1">
              <a:rPr lang="ru-RU" smtClean="0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685480-5A1D-4F75-93F8-32558E6BA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2149475" y="993775"/>
            <a:ext cx="4899025" cy="4818063"/>
          </a:xfrm>
          <a:prstGeom prst="ellipse">
            <a:avLst/>
          </a:prstGeom>
          <a:solidFill>
            <a:srgbClr val="FAFAFA">
              <a:alpha val="91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322" y="2766445"/>
            <a:ext cx="8912771" cy="32476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</a:b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</a:b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</a:b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Компетентнісний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підхід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 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у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навчанні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інформатики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 </a:t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як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складова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</a:b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освітнього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+mn-ea"/>
                <a:cs typeface="+mn-cs"/>
              </a:rPr>
              <a:t> стандарту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2588" y="4794250"/>
            <a:ext cx="7262812" cy="1700213"/>
          </a:xfrm>
        </p:spPr>
        <p:txBody>
          <a:bodyPr rtlCol="0">
            <a:noAutofit/>
          </a:bodyPr>
          <a:lstStyle/>
          <a:p>
            <a:pPr algn="r" eaLnBrk="1" hangingPunct="1">
              <a:defRPr/>
            </a:pPr>
            <a:endParaRPr lang="uk-UA" sz="800" b="1" i="1" u="sng" dirty="0" smtClean="0">
              <a:solidFill>
                <a:srgbClr val="20386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algn="r" eaLnBrk="1" hangingPunct="1">
              <a:defRPr/>
            </a:pPr>
            <a:r>
              <a:rPr lang="uk-UA" sz="28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Папернова</a:t>
            </a:r>
            <a:r>
              <a:rPr lang="uk-UA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Т.В.,</a:t>
            </a:r>
          </a:p>
          <a:p>
            <a:pPr algn="r" eaLnBrk="1" hangingPunct="1">
              <a:defRPr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завідувач секції інформатизації </a:t>
            </a:r>
          </a:p>
          <a:p>
            <a:pPr algn="r" eaLnBrk="1" hangingPunct="1">
              <a:defRPr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та дистанційної освіти </a:t>
            </a:r>
          </a:p>
          <a:p>
            <a:pPr algn="r" eaLnBrk="1" hangingPunct="1">
              <a:defRPr/>
            </a:pP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КВНЗ </a:t>
            </a:r>
            <a:r>
              <a:rPr lang="uk-UA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“Харківська</a:t>
            </a:r>
            <a:r>
              <a:rPr lang="uk-UA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академія неперервної </a:t>
            </a:r>
            <a:r>
              <a:rPr lang="uk-UA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освіти”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44538" y="2692400"/>
            <a:ext cx="7772400" cy="1470025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3319" name="Рисунок 9" descr="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828087" cy="4754562"/>
            <a:chOff x="1440" y="1200"/>
            <a:chExt cx="2972" cy="944"/>
          </a:xfrm>
        </p:grpSpPr>
        <p:sp>
          <p:nvSpPr>
            <p:cNvPr id="22534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2535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2536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2537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2538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2539" name="AutoShape 95"/>
            <p:cNvSpPr>
              <a:spLocks noChangeArrowheads="1"/>
            </p:cNvSpPr>
            <p:nvPr/>
          </p:nvSpPr>
          <p:spPr bwMode="gray">
            <a:xfrm>
              <a:off x="1651" y="1220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2540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2541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2000" y="1255"/>
              <a:ext cx="2412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</a:t>
              </a:r>
              <a:r>
                <a:rPr lang="uk-UA" sz="24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Компетентності в природничих </a:t>
              </a:r>
            </a:p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      </a:t>
              </a:r>
              <a:r>
                <a:rPr lang="uk-UA" sz="24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науках і технологіях </a:t>
              </a:r>
            </a:p>
            <a:p>
              <a:pPr eaLnBrk="0" hangingPunct="0">
                <a:defRPr/>
              </a:pPr>
              <a:endParaRPr lang="uk-UA" sz="24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eaLnBrk="0" hangingPunct="0">
                <a:spcBef>
                  <a:spcPts val="1200"/>
                </a:spcBef>
                <a:buFont typeface="Wingdings" pitchFamily="2" charset="2"/>
                <a:buChar char="ü"/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наукове розуміння природи і сучасних технологій, а також здатність застосовувати його в практичній діяльності. </a:t>
              </a:r>
            </a:p>
            <a:p>
              <a:pPr eaLnBrk="0" hangingPunct="0">
                <a:spcBef>
                  <a:spcPts val="1200"/>
                </a:spcBef>
                <a:buFont typeface="Wingdings" pitchFamily="2" charset="2"/>
                <a:buChar char="ü"/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уміння застосовувати науковий метод, спостерігати, аналізувати, формулювати гіпотези, збирати дані, проводити експерименти, аналізувати результати.</a:t>
              </a:r>
            </a:p>
          </p:txBody>
        </p:sp>
        <p:pic>
          <p:nvPicPr>
            <p:cNvPr id="22543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4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4</a:t>
            </a:r>
            <a:endParaRPr lang="en-US" sz="4000" b="1" dirty="0">
              <a:solidFill>
                <a:srgbClr val="D600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2532" name="Rectangle 69"/>
          <p:cNvSpPr>
            <a:spLocks noChangeArrowheads="1"/>
          </p:cNvSpPr>
          <p:nvPr/>
        </p:nvSpPr>
        <p:spPr bwMode="gray">
          <a:xfrm>
            <a:off x="0" y="5424488"/>
            <a:ext cx="9144000" cy="35433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2533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828087" cy="5165725"/>
            <a:chOff x="1440" y="1200"/>
            <a:chExt cx="2972" cy="944"/>
          </a:xfrm>
        </p:grpSpPr>
        <p:sp>
          <p:nvSpPr>
            <p:cNvPr id="23558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3559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3560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3561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3562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3563" name="AutoShape 95"/>
            <p:cNvSpPr>
              <a:spLocks noChangeArrowheads="1"/>
            </p:cNvSpPr>
            <p:nvPr/>
          </p:nvSpPr>
          <p:spPr bwMode="gray">
            <a:xfrm>
              <a:off x="1651" y="1220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3564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3565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2000" y="1238"/>
              <a:ext cx="2412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</a:t>
              </a:r>
              <a:r>
                <a:rPr lang="uk-UA" sz="22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Інформаційно-цифрова </a:t>
              </a:r>
            </a:p>
            <a:p>
              <a:pPr eaLnBrk="0" hangingPunct="0">
                <a:defRPr/>
              </a:pPr>
              <a:r>
                <a:rPr lang="uk-UA" sz="2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        </a:t>
              </a:r>
              <a:r>
                <a:rPr lang="uk-UA" sz="22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компетентність </a:t>
              </a:r>
            </a:p>
            <a:p>
              <a:pPr eaLnBrk="0" hangingPunct="0">
                <a:spcBef>
                  <a:spcPts val="0"/>
                </a:spcBef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впевнене, а водночас критичне застосування </a:t>
              </a:r>
            </a:p>
            <a:p>
              <a:pPr eaLnBrk="0" hangingPunct="0">
                <a:spcBef>
                  <a:spcPts val="0"/>
                </a:spcBef>
                <a:defRPr/>
              </a:pPr>
              <a:r>
                <a:rPr lang="uk-UA" sz="2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ІКТ для створення, пошуку, обробки, обміну інформацією на роботі, в публічному просторі та приватному спілкуванні;</a:t>
              </a:r>
            </a:p>
            <a:p>
              <a:pPr eaLnBrk="0" hangingPunct="0">
                <a:spcBef>
                  <a:spcPts val="600"/>
                </a:spcBef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інформаційна й медіа-грамотність, основи програмування, алгоритмічне мислення, роботи з базами даних, навички безпеки в Інтернеті та  </a:t>
              </a:r>
              <a:r>
                <a:rPr lang="uk-UA" sz="2200" b="1" i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кібербезпеки; </a:t>
              </a:r>
              <a:endParaRPr lang="uk-UA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eaLnBrk="0" hangingPunct="0">
                <a:spcBef>
                  <a:spcPts val="600"/>
                </a:spcBef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розуміння етики роботи з інформацією (авторське право, інтелектуальна власність тощо).</a:t>
              </a:r>
            </a:p>
          </p:txBody>
        </p:sp>
        <p:pic>
          <p:nvPicPr>
            <p:cNvPr id="23567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8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</a:t>
            </a:r>
            <a:endParaRPr lang="en-US" sz="4000" b="1" dirty="0">
              <a:solidFill>
                <a:srgbClr val="D600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3556" name="Rectangle 69"/>
          <p:cNvSpPr>
            <a:spLocks noChangeArrowheads="1"/>
          </p:cNvSpPr>
          <p:nvPr/>
        </p:nvSpPr>
        <p:spPr bwMode="gray">
          <a:xfrm>
            <a:off x="0" y="5424488"/>
            <a:ext cx="9144000" cy="35433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3557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-587828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828087" cy="5165725"/>
            <a:chOff x="1440" y="1200"/>
            <a:chExt cx="2972" cy="944"/>
          </a:xfrm>
        </p:grpSpPr>
        <p:sp>
          <p:nvSpPr>
            <p:cNvPr id="24582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4583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4584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4585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4586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4587" name="AutoShape 95"/>
            <p:cNvSpPr>
              <a:spLocks noChangeArrowheads="1"/>
            </p:cNvSpPr>
            <p:nvPr/>
          </p:nvSpPr>
          <p:spPr bwMode="gray">
            <a:xfrm>
              <a:off x="1651" y="1220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4588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4589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2000" y="1238"/>
              <a:ext cx="2412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ctr" eaLnBrk="0" hangingPunct="0">
                <a:defRPr/>
              </a:pPr>
              <a:r>
                <a:rPr lang="uk-UA" sz="22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Уміння навчатися впродовж життя</a:t>
              </a:r>
              <a:endParaRPr lang="en-US" sz="2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eaLnBrk="0" hangingPunct="0">
                <a:defRPr/>
              </a:pPr>
              <a:r>
                <a:rPr lang="uk-UA" sz="22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</a:t>
              </a:r>
            </a:p>
            <a:p>
              <a:pPr eaLnBrk="0" hangingPunct="0"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здатність до пошуку та засвоєння нових знань, набуття нових вмінь і навичок, організації навчального процесу (власного і колективного), зокрема через ефективне керування ресурсами та інформаційними потоками; </a:t>
              </a:r>
            </a:p>
            <a:p>
              <a:pPr eaLnBrk="0" hangingPunct="0">
                <a:buFont typeface="Wingdings" pitchFamily="2" charset="2"/>
                <a:buChar char="ü"/>
                <a:defRPr/>
              </a:pPr>
              <a:endParaRPr lang="uk-UA" sz="8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eaLnBrk="0" hangingPunct="0"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вміння визначати навчальні цілі та способи їх досягнення, вибудовувати свою навчальну траєкторію, оцінювати власні результати навчання, навчатися впродовж життя. </a:t>
              </a:r>
            </a:p>
          </p:txBody>
        </p:sp>
        <p:pic>
          <p:nvPicPr>
            <p:cNvPr id="24591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2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6</a:t>
            </a:r>
          </a:p>
        </p:txBody>
      </p:sp>
      <p:sp>
        <p:nvSpPr>
          <p:cNvPr id="24580" name="Rectangle 69"/>
          <p:cNvSpPr>
            <a:spLocks noChangeArrowheads="1"/>
          </p:cNvSpPr>
          <p:nvPr/>
        </p:nvSpPr>
        <p:spPr bwMode="gray">
          <a:xfrm>
            <a:off x="0" y="5424488"/>
            <a:ext cx="9144000" cy="35433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4581" name="Рисунок 17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-149678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828087" cy="5165725"/>
            <a:chOff x="1440" y="1200"/>
            <a:chExt cx="2972" cy="944"/>
          </a:xfrm>
        </p:grpSpPr>
        <p:sp>
          <p:nvSpPr>
            <p:cNvPr id="25605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5606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5607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5608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5609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5610" name="AutoShape 95"/>
            <p:cNvSpPr>
              <a:spLocks noChangeArrowheads="1"/>
            </p:cNvSpPr>
            <p:nvPr/>
          </p:nvSpPr>
          <p:spPr bwMode="gray">
            <a:xfrm>
              <a:off x="1651" y="1220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5611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5612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2000" y="1238"/>
              <a:ext cx="2412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ctr" eaLnBrk="0" hangingPunct="0">
                <a:defRPr/>
              </a:pPr>
              <a:r>
                <a:rPr lang="uk-UA" sz="22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Соціальні і громадянські </a:t>
              </a:r>
            </a:p>
            <a:p>
              <a:pPr algn="ctr" eaLnBrk="0" hangingPunct="0">
                <a:defRPr/>
              </a:pPr>
              <a:r>
                <a:rPr lang="uk-UA" sz="22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компетентності </a:t>
              </a:r>
            </a:p>
            <a:p>
              <a:pPr algn="ctr" eaLnBrk="0" hangingPunct="0">
                <a:defRPr/>
              </a:pPr>
              <a:endParaRPr lang="uk-UA" sz="2200" b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усі форми поведінки, які потрібні </a:t>
              </a:r>
            </a:p>
            <a:p>
              <a:pPr algn="just"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для ефективної та конструктивної участі </a:t>
              </a:r>
            </a:p>
            <a:p>
              <a:pPr algn="just"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у громадському житті, на роботі; </a:t>
              </a: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endParaRPr lang="uk-UA" sz="9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endParaRPr lang="uk-UA" sz="9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уміння працювати з іншими на результат, попереджати і розв’язувати </a:t>
              </a:r>
            </a:p>
            <a:p>
              <a:pPr algn="just"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конфлікти, досягати компромісів. </a:t>
              </a:r>
              <a:endParaRPr lang="en-US" sz="24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eaLnBrk="0" hangingPunct="0">
                <a:defRPr/>
              </a:pPr>
              <a:r>
                <a:rPr lang="uk-UA" sz="2200" b="1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</a:t>
              </a:r>
            </a:p>
          </p:txBody>
        </p:sp>
        <p:pic>
          <p:nvPicPr>
            <p:cNvPr id="25614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7</a:t>
            </a:r>
            <a:endParaRPr lang="en-US" sz="4000" b="1" dirty="0">
              <a:solidFill>
                <a:srgbClr val="D600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5604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688387" cy="5165725"/>
            <a:chOff x="1440" y="1200"/>
            <a:chExt cx="2925" cy="944"/>
          </a:xfrm>
        </p:grpSpPr>
        <p:sp>
          <p:nvSpPr>
            <p:cNvPr id="26629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6630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6631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6632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6633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6634" name="AutoShape 95"/>
            <p:cNvSpPr>
              <a:spLocks noChangeArrowheads="1"/>
            </p:cNvSpPr>
            <p:nvPr/>
          </p:nvSpPr>
          <p:spPr bwMode="gray">
            <a:xfrm>
              <a:off x="1651" y="1220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6635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6636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1932" y="1236"/>
              <a:ext cx="2412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ctr" eaLnBrk="0" hangingPunct="0">
                <a:defRPr/>
              </a:pPr>
              <a:r>
                <a:rPr lang="uk-UA" sz="26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Підприємливість</a:t>
              </a:r>
              <a:endParaRPr lang="en-US" sz="2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ctr" eaLnBrk="0" hangingPunct="0">
                <a:defRPr/>
              </a:pPr>
              <a:r>
                <a:rPr lang="uk-UA" sz="22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</a:t>
              </a:r>
              <a:endParaRPr lang="en-US" sz="2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r>
                <a:rPr lang="uk-UA" sz="2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уміння генерувати нові ідеї й ініціативи </a:t>
              </a:r>
              <a:endParaRPr lang="en-US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just" eaLnBrk="0" hangingPunct="0">
                <a:defRPr/>
              </a:pPr>
              <a:r>
                <a:rPr lang="uk-UA" sz="2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та втілювати їх у життя з метою підвищення як власного соціального статусу та добробуту, так і розвитку суспільства і держави;</a:t>
              </a:r>
            </a:p>
            <a:p>
              <a:pPr algn="just" eaLnBrk="0" hangingPunct="0">
                <a:defRPr/>
              </a:pPr>
              <a:endParaRPr lang="en-US" sz="2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r>
                <a:rPr lang="uk-UA" sz="2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здатність до підприємницького ризику. </a:t>
              </a:r>
            </a:p>
            <a:p>
              <a:pPr algn="ctr" eaLnBrk="0" hangingPunct="0">
                <a:defRPr/>
              </a:pPr>
              <a:endParaRPr lang="uk-UA" sz="22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</p:txBody>
        </p:sp>
        <p:pic>
          <p:nvPicPr>
            <p:cNvPr id="26638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9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8</a:t>
            </a:r>
          </a:p>
        </p:txBody>
      </p:sp>
      <p:pic>
        <p:nvPicPr>
          <p:cNvPr id="26628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-204107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766175" cy="5165725"/>
            <a:chOff x="1440" y="1200"/>
            <a:chExt cx="2951" cy="944"/>
          </a:xfrm>
        </p:grpSpPr>
        <p:sp>
          <p:nvSpPr>
            <p:cNvPr id="27653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654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655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656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7657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7658" name="AutoShape 95"/>
            <p:cNvSpPr>
              <a:spLocks noChangeArrowheads="1"/>
            </p:cNvSpPr>
            <p:nvPr/>
          </p:nvSpPr>
          <p:spPr bwMode="gray">
            <a:xfrm>
              <a:off x="1651" y="1220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659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7660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1979" y="1231"/>
              <a:ext cx="2412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ctr" eaLnBrk="0" hangingPunct="0">
                <a:defRPr/>
              </a:pPr>
              <a:r>
                <a:rPr lang="uk-UA" sz="26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Загальнокультурна грамотність </a:t>
              </a:r>
            </a:p>
            <a:p>
              <a:pPr algn="just"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здатність розуміти твори </a:t>
              </a:r>
            </a:p>
            <a:p>
              <a:pPr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мистецтва, формувати власні мистецькі смаки, самостійно виражати ідеї, досвід та </a:t>
              </a:r>
            </a:p>
            <a:p>
              <a:pPr algn="just"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почуття за допомогою мистецтва. </a:t>
              </a:r>
            </a:p>
            <a:p>
              <a:pPr algn="just"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</a:p>
            <a:p>
              <a:pPr eaLnBrk="0" hangingPunct="0"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Передбачає глибоке розуміння власної національної ідентичності як підґрунтя відкритого ставлення та поваги до розмаїття культурного вираження інших. </a:t>
              </a:r>
            </a:p>
            <a:p>
              <a:pPr algn="ctr" eaLnBrk="0" hangingPunct="0">
                <a:defRPr/>
              </a:pPr>
              <a:endParaRPr lang="uk-UA" sz="25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</p:txBody>
        </p:sp>
        <p:pic>
          <p:nvPicPr>
            <p:cNvPr id="27662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3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9</a:t>
            </a:r>
            <a:endParaRPr lang="en-US" sz="4000" b="1" dirty="0">
              <a:solidFill>
                <a:srgbClr val="D600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7652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-280308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688387" cy="5165725"/>
            <a:chOff x="1440" y="1200"/>
            <a:chExt cx="2925" cy="944"/>
          </a:xfrm>
        </p:grpSpPr>
        <p:sp>
          <p:nvSpPr>
            <p:cNvPr id="28677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8678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8679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8680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8681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8682" name="AutoShape 95"/>
            <p:cNvSpPr>
              <a:spLocks noChangeArrowheads="1"/>
            </p:cNvSpPr>
            <p:nvPr/>
          </p:nvSpPr>
          <p:spPr bwMode="gray">
            <a:xfrm>
              <a:off x="1651" y="1220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8683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8684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1949" y="1234"/>
              <a:ext cx="2412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   </a:t>
              </a:r>
              <a:r>
                <a:rPr lang="ru-RU" sz="26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Екологічна</a:t>
              </a:r>
              <a:r>
                <a:rPr lang="ru-RU" sz="26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</a:t>
              </a:r>
              <a:r>
                <a:rPr lang="ru-RU" sz="26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грамотність</a:t>
              </a:r>
              <a:endParaRPr lang="ru-RU" sz="26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algn="ctr" eaLnBrk="0" hangingPunct="0">
                <a:defRPr/>
              </a:pPr>
              <a:r>
                <a:rPr lang="ru-RU" sz="26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і</a:t>
              </a:r>
              <a:r>
                <a:rPr lang="ru-RU" sz="26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</a:t>
              </a:r>
              <a:r>
                <a:rPr lang="ru-RU" sz="26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здорове</a:t>
              </a:r>
              <a:r>
                <a:rPr lang="ru-RU" sz="26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</a:t>
              </a:r>
              <a:r>
                <a:rPr lang="ru-RU" sz="2600" b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життя</a:t>
              </a:r>
              <a:r>
                <a:rPr lang="ru-RU" sz="26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</a:t>
              </a:r>
            </a:p>
            <a:p>
              <a:pPr algn="just" eaLnBrk="0" hangingPunct="0">
                <a:defRPr/>
              </a:pPr>
              <a:endParaRPr lang="ru-RU" sz="8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уміння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розумно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та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раціонально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користуватися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природними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ресурсами в рамках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сталого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розвитку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, </a:t>
              </a: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endParaRPr lang="ru-RU" sz="8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усвідомлення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ролі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навколишнього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середовища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для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життя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і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здоров’я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людини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, </a:t>
              </a: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endParaRPr lang="ru-RU" sz="8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algn="just" eaLnBrk="0" hangingPunct="0">
                <a:buFont typeface="Wingdings" pitchFamily="2" charset="2"/>
                <a:buChar char="ü"/>
                <a:defRPr/>
              </a:pP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здатність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і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бажання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дотримуватися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 здорового способу </a:t>
              </a:r>
              <a:r>
                <a:rPr lang="ru-RU" sz="26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життя</a:t>
              </a:r>
              <a:r>
                <a:rPr lang="ru-RU" sz="2600" b="1" i="1" dirty="0">
                  <a:solidFill>
                    <a:srgbClr val="000000"/>
                  </a:solidFill>
                  <a:latin typeface="Palatino Linotype" pitchFamily="18" charset="0"/>
                </a:rPr>
                <a:t>.</a:t>
              </a:r>
            </a:p>
          </p:txBody>
        </p:sp>
        <p:pic>
          <p:nvPicPr>
            <p:cNvPr id="28686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7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85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k-UA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endParaRPr lang="en-US" sz="4000" b="1" dirty="0">
              <a:solidFill>
                <a:srgbClr val="D600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28676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-17145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0" y="433388"/>
            <a:ext cx="7254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Спільними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для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всіх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компетентностей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є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такі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вміння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</a:t>
            </a:r>
          </a:p>
        </p:txBody>
      </p:sp>
      <p:pic>
        <p:nvPicPr>
          <p:cNvPr id="29698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344488" y="1250950"/>
            <a:ext cx="2146300" cy="4949825"/>
            <a:chOff x="720" y="1296"/>
            <a:chExt cx="1367" cy="2542"/>
          </a:xfrm>
        </p:grpSpPr>
        <p:sp>
          <p:nvSpPr>
            <p:cNvPr id="29730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31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32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33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34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35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9736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973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40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41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42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43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9737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38" name="Text Box 65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уміння читати і розуміти прочитане</a:t>
              </a:r>
            </a:p>
          </p:txBody>
        </p:sp>
      </p:grpSp>
      <p:grpSp>
        <p:nvGrpSpPr>
          <p:cNvPr id="25" name="Group 95"/>
          <p:cNvGrpSpPr>
            <a:grpSpLocks/>
          </p:cNvGrpSpPr>
          <p:nvPr/>
        </p:nvGrpSpPr>
        <p:grpSpPr bwMode="auto">
          <a:xfrm>
            <a:off x="2768600" y="1250950"/>
            <a:ext cx="2251075" cy="4949825"/>
            <a:chOff x="685" y="1296"/>
            <a:chExt cx="1434" cy="2542"/>
          </a:xfrm>
        </p:grpSpPr>
        <p:sp>
          <p:nvSpPr>
            <p:cNvPr id="29716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17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18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19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20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21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9722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9725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6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7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8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29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9723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724" name="Text Box 65"/>
            <p:cNvSpPr txBox="1">
              <a:spLocks noChangeArrowheads="1"/>
            </p:cNvSpPr>
            <p:nvPr/>
          </p:nvSpPr>
          <p:spPr bwMode="gray">
            <a:xfrm>
              <a:off x="685" y="1776"/>
              <a:ext cx="1434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 уміння висловлювати думку </a:t>
              </a:r>
            </a:p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усно і письмово</a:t>
              </a:r>
            </a:p>
          </p:txBody>
        </p:sp>
      </p:grpSp>
      <p:grpSp>
        <p:nvGrpSpPr>
          <p:cNvPr id="40" name="Group 95"/>
          <p:cNvGrpSpPr>
            <a:grpSpLocks/>
          </p:cNvGrpSpPr>
          <p:nvPr/>
        </p:nvGrpSpPr>
        <p:grpSpPr bwMode="auto">
          <a:xfrm>
            <a:off x="5494338" y="1277938"/>
            <a:ext cx="2251075" cy="4949825"/>
            <a:chOff x="685" y="1296"/>
            <a:chExt cx="1434" cy="2542"/>
          </a:xfrm>
        </p:grpSpPr>
        <p:sp>
          <p:nvSpPr>
            <p:cNvPr id="29702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03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04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05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06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707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29708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29711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2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3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4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9715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29709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710" name="Text Box 65"/>
            <p:cNvSpPr txBox="1">
              <a:spLocks noChangeArrowheads="1"/>
            </p:cNvSpPr>
            <p:nvPr/>
          </p:nvSpPr>
          <p:spPr bwMode="gray">
            <a:xfrm>
              <a:off x="685" y="1776"/>
              <a:ext cx="143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критичне мислення</a:t>
              </a:r>
            </a:p>
          </p:txBody>
        </p:sp>
      </p:grp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>
          <a:xfrm>
            <a:off x="-465364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0" y="433388"/>
            <a:ext cx="7254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Спільними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для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всіх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компетентностей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є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такі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вміння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</a:t>
            </a:r>
          </a:p>
        </p:txBody>
      </p:sp>
      <p:pic>
        <p:nvPicPr>
          <p:cNvPr id="30722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441325" y="1260475"/>
            <a:ext cx="2146300" cy="4949825"/>
            <a:chOff x="720" y="1296"/>
            <a:chExt cx="1367" cy="2542"/>
          </a:xfrm>
        </p:grpSpPr>
        <p:sp>
          <p:nvSpPr>
            <p:cNvPr id="30754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55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56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57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58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59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0760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076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6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6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6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6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30761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62" name="Text Box 65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здатність логічно обґрунто- </a:t>
              </a:r>
            </a:p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вувати позицію</a:t>
              </a: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3287713" y="1163638"/>
            <a:ext cx="2251075" cy="4949825"/>
            <a:chOff x="685" y="1296"/>
            <a:chExt cx="1434" cy="2542"/>
          </a:xfrm>
        </p:grpSpPr>
        <p:sp>
          <p:nvSpPr>
            <p:cNvPr id="30740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1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2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3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4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45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0746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074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50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51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52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53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30747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5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48" name="Text Box 65"/>
            <p:cNvSpPr txBox="1">
              <a:spLocks noChangeArrowheads="1"/>
            </p:cNvSpPr>
            <p:nvPr/>
          </p:nvSpPr>
          <p:spPr bwMode="gray">
            <a:xfrm>
              <a:off x="685" y="1776"/>
              <a:ext cx="143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>
                  <a:solidFill>
                    <a:srgbClr val="000000"/>
                  </a:solidFill>
                  <a:latin typeface="Palatino Linotype" pitchFamily="18" charset="0"/>
                </a:rPr>
                <a:t>  </a:t>
              </a:r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ініціативність</a:t>
              </a:r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6145213" y="1171575"/>
            <a:ext cx="2333625" cy="4949825"/>
            <a:chOff x="601" y="1296"/>
            <a:chExt cx="1486" cy="2542"/>
          </a:xfrm>
        </p:grpSpPr>
        <p:sp>
          <p:nvSpPr>
            <p:cNvPr id="30726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27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28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29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0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0731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0732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0735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6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7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8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0739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30733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6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0734" name="Text Box 65"/>
            <p:cNvSpPr txBox="1">
              <a:spLocks noChangeArrowheads="1"/>
            </p:cNvSpPr>
            <p:nvPr/>
          </p:nvSpPr>
          <p:spPr bwMode="gray">
            <a:xfrm>
              <a:off x="601" y="1970"/>
              <a:ext cx="143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творчість</a:t>
              </a:r>
            </a:p>
          </p:txBody>
        </p:sp>
      </p:grp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>
          <a:xfrm>
            <a:off x="-356507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5750" y="433388"/>
            <a:ext cx="72548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Спільними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для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всіх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компетентностей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є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такі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вміння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:</a:t>
            </a:r>
          </a:p>
        </p:txBody>
      </p:sp>
      <p:pic>
        <p:nvPicPr>
          <p:cNvPr id="31746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344488" y="1250950"/>
            <a:ext cx="2146300" cy="4949825"/>
            <a:chOff x="720" y="1296"/>
            <a:chExt cx="1367" cy="2542"/>
          </a:xfrm>
        </p:grpSpPr>
        <p:sp>
          <p:nvSpPr>
            <p:cNvPr id="31778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79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80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81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82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83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1784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1787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88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89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90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91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31785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7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86" name="Text Box 65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уміння вирішувати </a:t>
              </a:r>
            </a:p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проблеми, оцінювати ризики та приймати рішення</a:t>
              </a: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2979738" y="1347788"/>
            <a:ext cx="2251075" cy="4949825"/>
            <a:chOff x="685" y="1296"/>
            <a:chExt cx="1434" cy="2542"/>
          </a:xfrm>
        </p:grpSpPr>
        <p:sp>
          <p:nvSpPr>
            <p:cNvPr id="31764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65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66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67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68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69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1770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1773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74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75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76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77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31771" name="Text Box 64"/>
            <p:cNvSpPr txBox="1">
              <a:spLocks noChangeArrowheads="1"/>
            </p:cNvSpPr>
            <p:nvPr/>
          </p:nvSpPr>
          <p:spPr bwMode="gray">
            <a:xfrm>
              <a:off x="1276" y="1354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8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72" name="Text Box 65"/>
            <p:cNvSpPr txBox="1">
              <a:spLocks noChangeArrowheads="1"/>
            </p:cNvSpPr>
            <p:nvPr/>
          </p:nvSpPr>
          <p:spPr bwMode="gray">
            <a:xfrm>
              <a:off x="685" y="1776"/>
              <a:ext cx="1434" cy="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200" b="1">
                  <a:solidFill>
                    <a:srgbClr val="000000"/>
                  </a:solidFill>
                  <a:latin typeface="Palatino Linotype" pitchFamily="18" charset="0"/>
                </a:rPr>
                <a:t>  </a:t>
              </a:r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уміння конст- </a:t>
              </a:r>
            </a:p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руктивно керувати емоціями, застосовувати емоційний інтелект</a:t>
              </a:r>
            </a:p>
          </p:txBody>
        </p:sp>
      </p:grpSp>
      <p:grpSp>
        <p:nvGrpSpPr>
          <p:cNvPr id="8" name="Group 95"/>
          <p:cNvGrpSpPr>
            <a:grpSpLocks/>
          </p:cNvGrpSpPr>
          <p:nvPr/>
        </p:nvGrpSpPr>
        <p:grpSpPr bwMode="auto">
          <a:xfrm>
            <a:off x="5854700" y="1295400"/>
            <a:ext cx="2251075" cy="4949825"/>
            <a:chOff x="685" y="1296"/>
            <a:chExt cx="1434" cy="2542"/>
          </a:xfrm>
        </p:grpSpPr>
        <p:sp>
          <p:nvSpPr>
            <p:cNvPr id="31750" name="AutoShape 5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51" name="AutoShape 5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52" name="AutoShape 5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53" name="AutoShape 5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54" name="AutoShape 5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55" name="AutoShape 57"/>
            <p:cNvSpPr>
              <a:spLocks noChangeArrowheads="1"/>
            </p:cNvSpPr>
            <p:nvPr/>
          </p:nvSpPr>
          <p:spPr bwMode="gray">
            <a:xfrm>
              <a:off x="752" y="3305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31756" name="Group 5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1759" name="Oval 5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60" name="Oval 6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61" name="Oval 6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62" name="Oval 6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63" name="Oval 6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31757" name="Text Box 64"/>
            <p:cNvSpPr txBox="1">
              <a:spLocks noChangeArrowheads="1"/>
            </p:cNvSpPr>
            <p:nvPr/>
          </p:nvSpPr>
          <p:spPr bwMode="gray">
            <a:xfrm>
              <a:off x="1214" y="1368"/>
              <a:ext cx="21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solidFill>
                    <a:srgbClr val="000000"/>
                  </a:solidFill>
                  <a:latin typeface="Calibri" pitchFamily="34" charset="0"/>
                </a:rPr>
                <a:t>9</a:t>
              </a:r>
              <a:endParaRPr lang="en-US" sz="24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31758" name="Text Box 65"/>
            <p:cNvSpPr txBox="1">
              <a:spLocks noChangeArrowheads="1"/>
            </p:cNvSpPr>
            <p:nvPr/>
          </p:nvSpPr>
          <p:spPr bwMode="gray">
            <a:xfrm>
              <a:off x="685" y="1776"/>
              <a:ext cx="1434" cy="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200" b="1">
                  <a:solidFill>
                    <a:srgbClr val="000000"/>
                  </a:solidFill>
                  <a:latin typeface="Palatino Linotype" pitchFamily="18" charset="0"/>
                </a:rPr>
                <a:t> здатність до співпраці в команді</a:t>
              </a:r>
            </a:p>
          </p:txBody>
        </p:sp>
      </p:grp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>
          <a:xfrm>
            <a:off x="-214993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98756" y="269681"/>
            <a:ext cx="77104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Державний стандарт </a:t>
            </a:r>
          </a:p>
          <a:p>
            <a:pPr algn="ctr">
              <a:defRPr/>
            </a:pP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базової і повної </a:t>
            </a:r>
          </a:p>
          <a:p>
            <a:pPr algn="ctr">
              <a:defRPr/>
            </a:pP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загальної середньої освіти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9425" y="3173413"/>
            <a:ext cx="702468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затверджений</a:t>
            </a: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постановою Кабінету Міністрів України від 23 листопада 2011 р. </a:t>
            </a:r>
          </a:p>
          <a:p>
            <a:pPr algn="ctr">
              <a:defRPr/>
            </a:pPr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№ 1392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69956" y="6492875"/>
            <a:ext cx="3086100" cy="365125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  <p:pic>
        <p:nvPicPr>
          <p:cNvPr id="4" name="Рисунок 2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7529" y="1840389"/>
            <a:ext cx="84197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BA2A53"/>
                </a:solidFill>
                <a:latin typeface="Palatino Linotype" pitchFamily="18" charset="0"/>
              </a:rPr>
              <a:t>	</a:t>
            </a:r>
            <a:r>
              <a:rPr lang="uk-UA" sz="2800" b="1" dirty="0" smtClean="0">
                <a:solidFill>
                  <a:srgbClr val="BA2A53"/>
                </a:solidFill>
                <a:latin typeface="Palatino Linotype" pitchFamily="18" charset="0"/>
              </a:rPr>
              <a:t>Інформаційно-комунікаційні компетентності як </a:t>
            </a:r>
            <a:r>
              <a:rPr lang="uk-UA" sz="2800" b="1" i="1" dirty="0" smtClean="0">
                <a:solidFill>
                  <a:srgbClr val="BA2A53"/>
                </a:solidFill>
                <a:latin typeface="Palatino Linotype" pitchFamily="18" charset="0"/>
              </a:rPr>
              <a:t>ключові</a:t>
            </a:r>
            <a:r>
              <a:rPr lang="uk-UA" sz="2800" b="1" dirty="0" smtClean="0">
                <a:solidFill>
                  <a:srgbClr val="BA2A53"/>
                </a:solidFill>
                <a:latin typeface="Palatino Linotype" pitchFamily="18" charset="0"/>
              </a:rPr>
              <a:t> </a:t>
            </a:r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базуються на </a:t>
            </a:r>
          </a:p>
          <a:p>
            <a:r>
              <a:rPr lang="uk-UA" dirty="0" smtClean="0">
                <a:latin typeface="Palatino Linotype" pitchFamily="18" charset="0"/>
              </a:rPr>
              <a:t>		</a:t>
            </a:r>
            <a:r>
              <a:rPr lang="uk-UA" sz="2000" dirty="0" smtClean="0">
                <a:latin typeface="Palatino Linotype" pitchFamily="18" charset="0"/>
              </a:rPr>
              <a:t>знаннях, </a:t>
            </a:r>
          </a:p>
          <a:p>
            <a:r>
              <a:rPr lang="uk-UA" sz="2000" dirty="0" smtClean="0">
                <a:latin typeface="Palatino Linotype" pitchFamily="18" charset="0"/>
              </a:rPr>
              <a:t>		уміннях </a:t>
            </a:r>
          </a:p>
          <a:p>
            <a:r>
              <a:rPr lang="uk-UA" sz="2000" dirty="0" smtClean="0">
                <a:latin typeface="Palatino Linotype" pitchFamily="18" charset="0"/>
              </a:rPr>
              <a:t>		навичках, набутих у процесі навчання інформатики, </a:t>
            </a:r>
          </a:p>
          <a:p>
            <a:endParaRPr lang="uk-UA" sz="2000" dirty="0" smtClean="0">
              <a:latin typeface="Palatino Linotype" pitchFamily="18" charset="0"/>
            </a:endParaRPr>
          </a:p>
          <a:p>
            <a:r>
              <a:rPr lang="uk-UA" sz="2000" dirty="0" smtClean="0">
                <a:latin typeface="Palatino Linotype" pitchFamily="18" charset="0"/>
              </a:rPr>
              <a:t>і 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виявляються </a:t>
            </a:r>
          </a:p>
          <a:p>
            <a:endParaRPr lang="uk-UA" sz="2000" dirty="0" smtClean="0">
              <a:latin typeface="Palatino Linotype" pitchFamily="18" charset="0"/>
            </a:endParaRPr>
          </a:p>
          <a:p>
            <a:r>
              <a:rPr lang="uk-UA" sz="2000" dirty="0" smtClean="0">
                <a:latin typeface="Palatino Linotype" pitchFamily="18" charset="0"/>
              </a:rPr>
              <a:t>у формі </a:t>
            </a:r>
            <a:r>
              <a:rPr lang="uk-UA" sz="2000" b="1" u="sng" dirty="0" smtClean="0">
                <a:latin typeface="Palatino Linotype" pitchFamily="18" charset="0"/>
              </a:rPr>
              <a:t>здатності ефективно використовувати</a:t>
            </a:r>
            <a:r>
              <a:rPr lang="uk-UA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uk-UA" sz="2000" dirty="0" smtClean="0">
                <a:latin typeface="Palatino Linotype" pitchFamily="18" charset="0"/>
              </a:rPr>
              <a:t>ІКТ у навчальній, дослідницькій і повсякденній діяльності з метою розв’язування задач, пов’язаних із пошуком, опрацюванням, зберіганням та передаванням різноманітних відомостей. </a:t>
            </a:r>
            <a:endParaRPr lang="uk-UA" sz="2000" dirty="0">
              <a:latin typeface="Palatino Linotype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8408" y="-35914"/>
            <a:ext cx="4828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Програма курсу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ІНФОРМАТИКА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5–9 класи </a:t>
            </a:r>
            <a:endParaRPr lang="uk-UA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8" name="Рисунок 7" descr="main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4162" y="150875"/>
            <a:ext cx="2340597" cy="14419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49377" y="2018950"/>
            <a:ext cx="67267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latin typeface="Palatino Linotype" pitchFamily="18" charset="0"/>
                <a:ea typeface="Batang" charset="-127"/>
                <a:cs typeface="Times New Roman" pitchFamily="18" charset="0"/>
              </a:rPr>
              <a:t>Формування в учнів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BA2A53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ІКТ-компетентностей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,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зміст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 яких </a:t>
            </a:r>
            <a:r>
              <a:rPr lang="uk-UA" sz="3200" b="1" dirty="0" smtClean="0">
                <a:latin typeface="Palatino Linotype" pitchFamily="18" charset="0"/>
                <a:ea typeface="Batang" charset="-127"/>
                <a:cs typeface="Times New Roman" pitchFamily="18" charset="0"/>
              </a:rPr>
              <a:t>є інтегративним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, має відбуватися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у результаті застосування ІКТ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 під час навчання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всіх предметів навчального плану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, реалізації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діяльнісного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, особистісно-орієнтованого та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компетентнісного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Batang" charset="-127"/>
                <a:cs typeface="Times New Roman" pitchFamily="18" charset="0"/>
              </a:rPr>
              <a:t> підходів.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10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78408" y="-35914"/>
            <a:ext cx="4828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Програма курсу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ІНФОРМАТИКА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5–9 класи </a:t>
            </a:r>
          </a:p>
        </p:txBody>
      </p:sp>
      <p:pic>
        <p:nvPicPr>
          <p:cNvPr id="12" name="Рисунок 11" descr="main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4162" y="150875"/>
            <a:ext cx="2340597" cy="14419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pic>
        <p:nvPicPr>
          <p:cNvPr id="3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7541" y="0"/>
            <a:ext cx="4828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Програма курсу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ІНФОРМАТИКА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5–9 класи 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33744" y="1729245"/>
            <a:ext cx="85102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Предметні ІКТ-компетентності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учнів виявляються в: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05759" y="2474363"/>
          <a:ext cx="81209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pic>
        <p:nvPicPr>
          <p:cNvPr id="3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7541" y="0"/>
            <a:ext cx="4828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Програма курсу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ІНФОРМАТИКА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5–9 класи 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3086" y="1698468"/>
            <a:ext cx="8618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/>
            <a:r>
              <a:rPr lang="uk-UA" sz="2400" b="1" i="1" dirty="0" smtClean="0">
                <a:latin typeface="Times New Roman" pitchFamily="18" charset="0"/>
                <a:ea typeface="Batang"/>
                <a:cs typeface="Times New Roman" pitchFamily="18" charset="0"/>
              </a:rPr>
              <a:t>Предметні ІКТ-компетентності</a:t>
            </a:r>
            <a:r>
              <a:rPr lang="uk-UA" sz="2400" b="1" dirty="0" smtClean="0">
                <a:latin typeface="Times New Roman" pitchFamily="18" charset="0"/>
                <a:ea typeface="Batang"/>
                <a:cs typeface="Times New Roman" pitchFamily="18" charset="0"/>
              </a:rPr>
              <a:t> учнів </a:t>
            </a:r>
            <a:r>
              <a:rPr lang="uk-UA" sz="2800" b="1" dirty="0" smtClean="0">
                <a:latin typeface="Times New Roman" pitchFamily="18" charset="0"/>
                <a:ea typeface="Batang"/>
                <a:cs typeface="Times New Roman" pitchFamily="18" charset="0"/>
              </a:rPr>
              <a:t>виявляються</a:t>
            </a:r>
            <a:r>
              <a:rPr lang="uk-UA" sz="2400" b="1" dirty="0" smtClean="0">
                <a:latin typeface="Times New Roman" pitchFamily="18" charset="0"/>
                <a:ea typeface="Batang"/>
                <a:cs typeface="Times New Roman" pitchFamily="18" charset="0"/>
              </a:rPr>
              <a:t> в:</a:t>
            </a:r>
            <a:endParaRPr lang="uk-UA" sz="3600" b="1" dirty="0" smtClean="0">
              <a:latin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60491" y="2356667"/>
          <a:ext cx="812095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© Папернова Т.В.</a:t>
            </a:r>
            <a:endParaRPr lang="ru-RU"/>
          </a:p>
        </p:txBody>
      </p:sp>
      <p:pic>
        <p:nvPicPr>
          <p:cNvPr id="3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47541" y="0"/>
            <a:ext cx="48280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Програма курсу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ІНФОРМАТИКА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5–9 класи 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06582" y="1729245"/>
            <a:ext cx="8383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Предметні ІКТ-компетентності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учнів виявляються в: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14812" y="2755020"/>
          <a:ext cx="8120957" cy="312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3735" y="6338243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213164" y="966526"/>
            <a:ext cx="7813141" cy="501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опису </a:t>
            </a: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предметної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омпетентності </a:t>
            </a:r>
          </a:p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використовуються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такі </a:t>
            </a:r>
          </a:p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ключові поняття</a:t>
            </a:r>
            <a:r>
              <a:rPr kumimoji="0" lang="uk-UA" sz="4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uk-UA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знає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і 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розуміє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уміє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і 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застосовує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</a:p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виявляє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ставлення і 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A2A5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оцінює</a:t>
            </a:r>
            <a:r>
              <a:rPr kumimoji="0" lang="uk-UA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171450" marR="0" lvl="0" indent="-17145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31270" y="1149790"/>
            <a:ext cx="746910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Наполегливість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,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праця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та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терплячість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-  </a:t>
            </a:r>
          </a:p>
          <a:p>
            <a:pPr algn="ctr"/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складові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формули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успіху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. </a:t>
            </a:r>
            <a:endParaRPr lang="ru-RU" sz="4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  <a:p>
            <a:pPr algn="ctr"/>
            <a:endParaRPr lang="ru-RU" sz="4400" i="1" dirty="0" smtClean="0">
              <a:latin typeface="Palatino Linotype" pitchFamily="18" charset="0"/>
            </a:endParaRPr>
          </a:p>
          <a:p>
            <a:pPr algn="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Наполеон </a:t>
            </a:r>
            <a:r>
              <a:rPr lang="ru-RU" sz="3600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Хілл</a:t>
            </a:r>
            <a:endParaRPr lang="ru-RU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938" y="1716088"/>
            <a:ext cx="7991475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33475" y="176213"/>
            <a:ext cx="771207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BA2A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Державний стандарт </a:t>
            </a:r>
          </a:p>
          <a:p>
            <a:pPr algn="ctr">
              <a:defRPr/>
            </a:pPr>
            <a:r>
              <a:rPr lang="uk-UA" sz="4400" b="1" dirty="0">
                <a:solidFill>
                  <a:srgbClr val="BA2A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ґрунтується на засадах</a:t>
            </a:r>
            <a:endParaRPr lang="ru-RU" sz="4400" b="1" dirty="0">
              <a:solidFill>
                <a:srgbClr val="BA2A5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5364" name="Рисунок 2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772885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4"/>
          <p:cNvSpPr>
            <a:spLocks noChangeArrowheads="1"/>
          </p:cNvSpPr>
          <p:nvPr/>
        </p:nvSpPr>
        <p:spPr bwMode="gray">
          <a:xfrm>
            <a:off x="1535113" y="1179513"/>
            <a:ext cx="4222750" cy="71913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6" name="Group 26"/>
          <p:cNvGrpSpPr>
            <a:grpSpLocks/>
          </p:cNvGrpSpPr>
          <p:nvPr/>
        </p:nvGrpSpPr>
        <p:grpSpPr bwMode="auto">
          <a:xfrm>
            <a:off x="5354638" y="1309688"/>
            <a:ext cx="1098550" cy="1001712"/>
            <a:chOff x="2016" y="1920"/>
            <a:chExt cx="1680" cy="1680"/>
          </a:xfrm>
        </p:grpSpPr>
        <p:sp>
          <p:nvSpPr>
            <p:cNvPr id="16405" name="Oval 2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643C3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Freeform 2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76 w 1321"/>
                <a:gd name="T1" fmla="*/ 357 h 712"/>
                <a:gd name="T2" fmla="*/ 1292 w 1321"/>
                <a:gd name="T3" fmla="*/ 394 h 712"/>
                <a:gd name="T4" fmla="*/ 1296 w 1321"/>
                <a:gd name="T5" fmla="*/ 428 h 712"/>
                <a:gd name="T6" fmla="*/ 1290 w 1321"/>
                <a:gd name="T7" fmla="*/ 459 h 712"/>
                <a:gd name="T8" fmla="*/ 1273 w 1321"/>
                <a:gd name="T9" fmla="*/ 490 h 712"/>
                <a:gd name="T10" fmla="*/ 1248 w 1321"/>
                <a:gd name="T11" fmla="*/ 516 h 712"/>
                <a:gd name="T12" fmla="*/ 1216 w 1321"/>
                <a:gd name="T13" fmla="*/ 538 h 712"/>
                <a:gd name="T14" fmla="*/ 1173 w 1321"/>
                <a:gd name="T15" fmla="*/ 559 h 712"/>
                <a:gd name="T16" fmla="*/ 1125 w 1321"/>
                <a:gd name="T17" fmla="*/ 578 h 712"/>
                <a:gd name="T18" fmla="*/ 1071 w 1321"/>
                <a:gd name="T19" fmla="*/ 594 h 712"/>
                <a:gd name="T20" fmla="*/ 1011 w 1321"/>
                <a:gd name="T21" fmla="*/ 608 h 712"/>
                <a:gd name="T22" fmla="*/ 949 w 1321"/>
                <a:gd name="T23" fmla="*/ 618 h 712"/>
                <a:gd name="T24" fmla="*/ 879 w 1321"/>
                <a:gd name="T25" fmla="*/ 627 h 712"/>
                <a:gd name="T26" fmla="*/ 808 w 1321"/>
                <a:gd name="T27" fmla="*/ 632 h 712"/>
                <a:gd name="T28" fmla="*/ 780 w 1321"/>
                <a:gd name="T29" fmla="*/ 634 h 712"/>
                <a:gd name="T30" fmla="*/ 467 w 1321"/>
                <a:gd name="T31" fmla="*/ 634 h 712"/>
                <a:gd name="T32" fmla="*/ 463 w 1321"/>
                <a:gd name="T33" fmla="*/ 634 h 712"/>
                <a:gd name="T34" fmla="*/ 401 w 1321"/>
                <a:gd name="T35" fmla="*/ 630 h 712"/>
                <a:gd name="T36" fmla="*/ 341 w 1321"/>
                <a:gd name="T37" fmla="*/ 627 h 712"/>
                <a:gd name="T38" fmla="*/ 285 w 1321"/>
                <a:gd name="T39" fmla="*/ 620 h 712"/>
                <a:gd name="T40" fmla="*/ 231 w 1321"/>
                <a:gd name="T41" fmla="*/ 614 h 712"/>
                <a:gd name="T42" fmla="*/ 182 w 1321"/>
                <a:gd name="T43" fmla="*/ 603 h 712"/>
                <a:gd name="T44" fmla="*/ 138 w 1321"/>
                <a:gd name="T45" fmla="*/ 590 h 712"/>
                <a:gd name="T46" fmla="*/ 100 w 1321"/>
                <a:gd name="T47" fmla="*/ 577 h 712"/>
                <a:gd name="T48" fmla="*/ 66 w 1321"/>
                <a:gd name="T49" fmla="*/ 561 h 712"/>
                <a:gd name="T50" fmla="*/ 38 w 1321"/>
                <a:gd name="T51" fmla="*/ 541 h 712"/>
                <a:gd name="T52" fmla="*/ 18 w 1321"/>
                <a:gd name="T53" fmla="*/ 519 h 712"/>
                <a:gd name="T54" fmla="*/ 6 w 1321"/>
                <a:gd name="T55" fmla="*/ 493 h 712"/>
                <a:gd name="T56" fmla="*/ 0 w 1321"/>
                <a:gd name="T57" fmla="*/ 467 h 712"/>
                <a:gd name="T58" fmla="*/ 0 w 1321"/>
                <a:gd name="T59" fmla="*/ 463 h 712"/>
                <a:gd name="T60" fmla="*/ 4 w 1321"/>
                <a:gd name="T61" fmla="*/ 434 h 712"/>
                <a:gd name="T62" fmla="*/ 16 w 1321"/>
                <a:gd name="T63" fmla="*/ 397 h 712"/>
                <a:gd name="T64" fmla="*/ 50 w 1321"/>
                <a:gd name="T65" fmla="*/ 329 h 712"/>
                <a:gd name="T66" fmla="*/ 92 w 1321"/>
                <a:gd name="T67" fmla="*/ 266 h 712"/>
                <a:gd name="T68" fmla="*/ 144 w 1321"/>
                <a:gd name="T69" fmla="*/ 209 h 712"/>
                <a:gd name="T70" fmla="*/ 200 w 1321"/>
                <a:gd name="T71" fmla="*/ 157 h 712"/>
                <a:gd name="T72" fmla="*/ 265 w 1321"/>
                <a:gd name="T73" fmla="*/ 111 h 712"/>
                <a:gd name="T74" fmla="*/ 335 w 1321"/>
                <a:gd name="T75" fmla="*/ 73 h 712"/>
                <a:gd name="T76" fmla="*/ 407 w 1321"/>
                <a:gd name="T77" fmla="*/ 42 h 712"/>
                <a:gd name="T78" fmla="*/ 488 w 1321"/>
                <a:gd name="T79" fmla="*/ 19 h 712"/>
                <a:gd name="T80" fmla="*/ 570 w 1321"/>
                <a:gd name="T81" fmla="*/ 5 h 712"/>
                <a:gd name="T82" fmla="*/ 654 w 1321"/>
                <a:gd name="T83" fmla="*/ 0 h 712"/>
                <a:gd name="T84" fmla="*/ 654 w 1321"/>
                <a:gd name="T85" fmla="*/ 0 h 712"/>
                <a:gd name="T86" fmla="*/ 745 w 1321"/>
                <a:gd name="T87" fmla="*/ 5 h 712"/>
                <a:gd name="T88" fmla="*/ 831 w 1321"/>
                <a:gd name="T89" fmla="*/ 20 h 712"/>
                <a:gd name="T90" fmla="*/ 914 w 1321"/>
                <a:gd name="T91" fmla="*/ 47 h 712"/>
                <a:gd name="T92" fmla="*/ 991 w 1321"/>
                <a:gd name="T93" fmla="*/ 80 h 712"/>
                <a:gd name="T94" fmla="*/ 1062 w 1321"/>
                <a:gd name="T95" fmla="*/ 122 h 712"/>
                <a:gd name="T96" fmla="*/ 1127 w 1321"/>
                <a:gd name="T97" fmla="*/ 173 h 712"/>
                <a:gd name="T98" fmla="*/ 1185 w 1321"/>
                <a:gd name="T99" fmla="*/ 228 h 712"/>
                <a:gd name="T100" fmla="*/ 1234 w 1321"/>
                <a:gd name="T101" fmla="*/ 289 h 712"/>
                <a:gd name="T102" fmla="*/ 1276 w 1321"/>
                <a:gd name="T103" fmla="*/ 357 h 712"/>
                <a:gd name="T104" fmla="*/ 1276 w 1321"/>
                <a:gd name="T105" fmla="*/ 35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1274763" y="1160463"/>
            <a:ext cx="40449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r>
              <a:rPr lang="ru-RU" sz="1600" b="1">
                <a:latin typeface="Palatino Linotype" pitchFamily="18" charset="0"/>
              </a:rPr>
              <a:t>Проектування спільно з учнем індивідуального  освітнього маршруту</a:t>
            </a:r>
            <a:endParaRPr lang="en-US" sz="1600" b="1">
              <a:latin typeface="Palatino Linotype" pitchFamily="18" charset="0"/>
            </a:endParaRPr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gray">
          <a:xfrm>
            <a:off x="1597025" y="2224088"/>
            <a:ext cx="4665663" cy="71913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9" name="Group 12"/>
          <p:cNvGrpSpPr>
            <a:grpSpLocks/>
          </p:cNvGrpSpPr>
          <p:nvPr/>
        </p:nvGrpSpPr>
        <p:grpSpPr bwMode="auto">
          <a:xfrm>
            <a:off x="5975350" y="2436813"/>
            <a:ext cx="1087438" cy="1006475"/>
            <a:chOff x="2016" y="1920"/>
            <a:chExt cx="1680" cy="1680"/>
          </a:xfrm>
        </p:grpSpPr>
        <p:sp>
          <p:nvSpPr>
            <p:cNvPr id="16403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2C354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76 w 1321"/>
                <a:gd name="T1" fmla="*/ 357 h 712"/>
                <a:gd name="T2" fmla="*/ 1292 w 1321"/>
                <a:gd name="T3" fmla="*/ 394 h 712"/>
                <a:gd name="T4" fmla="*/ 1296 w 1321"/>
                <a:gd name="T5" fmla="*/ 428 h 712"/>
                <a:gd name="T6" fmla="*/ 1290 w 1321"/>
                <a:gd name="T7" fmla="*/ 459 h 712"/>
                <a:gd name="T8" fmla="*/ 1273 w 1321"/>
                <a:gd name="T9" fmla="*/ 490 h 712"/>
                <a:gd name="T10" fmla="*/ 1248 w 1321"/>
                <a:gd name="T11" fmla="*/ 516 h 712"/>
                <a:gd name="T12" fmla="*/ 1216 w 1321"/>
                <a:gd name="T13" fmla="*/ 538 h 712"/>
                <a:gd name="T14" fmla="*/ 1173 w 1321"/>
                <a:gd name="T15" fmla="*/ 559 h 712"/>
                <a:gd name="T16" fmla="*/ 1125 w 1321"/>
                <a:gd name="T17" fmla="*/ 578 h 712"/>
                <a:gd name="T18" fmla="*/ 1071 w 1321"/>
                <a:gd name="T19" fmla="*/ 594 h 712"/>
                <a:gd name="T20" fmla="*/ 1011 w 1321"/>
                <a:gd name="T21" fmla="*/ 608 h 712"/>
                <a:gd name="T22" fmla="*/ 949 w 1321"/>
                <a:gd name="T23" fmla="*/ 618 h 712"/>
                <a:gd name="T24" fmla="*/ 879 w 1321"/>
                <a:gd name="T25" fmla="*/ 627 h 712"/>
                <a:gd name="T26" fmla="*/ 808 w 1321"/>
                <a:gd name="T27" fmla="*/ 632 h 712"/>
                <a:gd name="T28" fmla="*/ 780 w 1321"/>
                <a:gd name="T29" fmla="*/ 634 h 712"/>
                <a:gd name="T30" fmla="*/ 467 w 1321"/>
                <a:gd name="T31" fmla="*/ 634 h 712"/>
                <a:gd name="T32" fmla="*/ 463 w 1321"/>
                <a:gd name="T33" fmla="*/ 634 h 712"/>
                <a:gd name="T34" fmla="*/ 401 w 1321"/>
                <a:gd name="T35" fmla="*/ 630 h 712"/>
                <a:gd name="T36" fmla="*/ 341 w 1321"/>
                <a:gd name="T37" fmla="*/ 627 h 712"/>
                <a:gd name="T38" fmla="*/ 285 w 1321"/>
                <a:gd name="T39" fmla="*/ 620 h 712"/>
                <a:gd name="T40" fmla="*/ 231 w 1321"/>
                <a:gd name="T41" fmla="*/ 614 h 712"/>
                <a:gd name="T42" fmla="*/ 182 w 1321"/>
                <a:gd name="T43" fmla="*/ 603 h 712"/>
                <a:gd name="T44" fmla="*/ 138 w 1321"/>
                <a:gd name="T45" fmla="*/ 590 h 712"/>
                <a:gd name="T46" fmla="*/ 100 w 1321"/>
                <a:gd name="T47" fmla="*/ 577 h 712"/>
                <a:gd name="T48" fmla="*/ 66 w 1321"/>
                <a:gd name="T49" fmla="*/ 561 h 712"/>
                <a:gd name="T50" fmla="*/ 38 w 1321"/>
                <a:gd name="T51" fmla="*/ 541 h 712"/>
                <a:gd name="T52" fmla="*/ 18 w 1321"/>
                <a:gd name="T53" fmla="*/ 519 h 712"/>
                <a:gd name="T54" fmla="*/ 6 w 1321"/>
                <a:gd name="T55" fmla="*/ 493 h 712"/>
                <a:gd name="T56" fmla="*/ 0 w 1321"/>
                <a:gd name="T57" fmla="*/ 467 h 712"/>
                <a:gd name="T58" fmla="*/ 0 w 1321"/>
                <a:gd name="T59" fmla="*/ 463 h 712"/>
                <a:gd name="T60" fmla="*/ 4 w 1321"/>
                <a:gd name="T61" fmla="*/ 434 h 712"/>
                <a:gd name="T62" fmla="*/ 16 w 1321"/>
                <a:gd name="T63" fmla="*/ 397 h 712"/>
                <a:gd name="T64" fmla="*/ 50 w 1321"/>
                <a:gd name="T65" fmla="*/ 329 h 712"/>
                <a:gd name="T66" fmla="*/ 92 w 1321"/>
                <a:gd name="T67" fmla="*/ 266 h 712"/>
                <a:gd name="T68" fmla="*/ 144 w 1321"/>
                <a:gd name="T69" fmla="*/ 209 h 712"/>
                <a:gd name="T70" fmla="*/ 200 w 1321"/>
                <a:gd name="T71" fmla="*/ 157 h 712"/>
                <a:gd name="T72" fmla="*/ 265 w 1321"/>
                <a:gd name="T73" fmla="*/ 111 h 712"/>
                <a:gd name="T74" fmla="*/ 335 w 1321"/>
                <a:gd name="T75" fmla="*/ 73 h 712"/>
                <a:gd name="T76" fmla="*/ 407 w 1321"/>
                <a:gd name="T77" fmla="*/ 42 h 712"/>
                <a:gd name="T78" fmla="*/ 488 w 1321"/>
                <a:gd name="T79" fmla="*/ 19 h 712"/>
                <a:gd name="T80" fmla="*/ 570 w 1321"/>
                <a:gd name="T81" fmla="*/ 5 h 712"/>
                <a:gd name="T82" fmla="*/ 654 w 1321"/>
                <a:gd name="T83" fmla="*/ 0 h 712"/>
                <a:gd name="T84" fmla="*/ 654 w 1321"/>
                <a:gd name="T85" fmla="*/ 0 h 712"/>
                <a:gd name="T86" fmla="*/ 745 w 1321"/>
                <a:gd name="T87" fmla="*/ 5 h 712"/>
                <a:gd name="T88" fmla="*/ 831 w 1321"/>
                <a:gd name="T89" fmla="*/ 20 h 712"/>
                <a:gd name="T90" fmla="*/ 914 w 1321"/>
                <a:gd name="T91" fmla="*/ 47 h 712"/>
                <a:gd name="T92" fmla="*/ 991 w 1321"/>
                <a:gd name="T93" fmla="*/ 80 h 712"/>
                <a:gd name="T94" fmla="*/ 1062 w 1321"/>
                <a:gd name="T95" fmla="*/ 122 h 712"/>
                <a:gd name="T96" fmla="*/ 1127 w 1321"/>
                <a:gd name="T97" fmla="*/ 173 h 712"/>
                <a:gd name="T98" fmla="*/ 1185 w 1321"/>
                <a:gd name="T99" fmla="*/ 228 h 712"/>
                <a:gd name="T100" fmla="*/ 1234 w 1321"/>
                <a:gd name="T101" fmla="*/ 289 h 712"/>
                <a:gd name="T102" fmla="*/ 1276 w 1321"/>
                <a:gd name="T103" fmla="*/ 357 h 712"/>
                <a:gd name="T104" fmla="*/ 1276 w 1321"/>
                <a:gd name="T105" fmla="*/ 35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0" name="Text Box 31"/>
          <p:cNvSpPr txBox="1">
            <a:spLocks noChangeArrowheads="1"/>
          </p:cNvSpPr>
          <p:nvPr/>
        </p:nvSpPr>
        <p:spPr bwMode="auto">
          <a:xfrm>
            <a:off x="1416050" y="2173288"/>
            <a:ext cx="45450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Palatino Linotype" pitchFamily="18" charset="0"/>
              </a:rPr>
              <a:t>Конструювання нових педагогічних ситуацій, спрямованих на  створення учнями власних  освітніх продуктів</a:t>
            </a:r>
            <a:endParaRPr lang="en-US" sz="1600" b="1">
              <a:latin typeface="Palatino Linotype" pitchFamily="18" charset="0"/>
            </a:endParaRPr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gray">
          <a:xfrm>
            <a:off x="1482725" y="3255963"/>
            <a:ext cx="5686425" cy="7207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92" name="Group 19"/>
          <p:cNvGrpSpPr>
            <a:grpSpLocks/>
          </p:cNvGrpSpPr>
          <p:nvPr/>
        </p:nvGrpSpPr>
        <p:grpSpPr bwMode="auto">
          <a:xfrm>
            <a:off x="6503988" y="3616325"/>
            <a:ext cx="1098550" cy="1012825"/>
            <a:chOff x="2016" y="1920"/>
            <a:chExt cx="1680" cy="1680"/>
          </a:xfrm>
        </p:grpSpPr>
        <p:sp>
          <p:nvSpPr>
            <p:cNvPr id="16401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2532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76 w 1321"/>
                <a:gd name="T1" fmla="*/ 357 h 712"/>
                <a:gd name="T2" fmla="*/ 1292 w 1321"/>
                <a:gd name="T3" fmla="*/ 394 h 712"/>
                <a:gd name="T4" fmla="*/ 1296 w 1321"/>
                <a:gd name="T5" fmla="*/ 428 h 712"/>
                <a:gd name="T6" fmla="*/ 1290 w 1321"/>
                <a:gd name="T7" fmla="*/ 459 h 712"/>
                <a:gd name="T8" fmla="*/ 1273 w 1321"/>
                <a:gd name="T9" fmla="*/ 490 h 712"/>
                <a:gd name="T10" fmla="*/ 1248 w 1321"/>
                <a:gd name="T11" fmla="*/ 516 h 712"/>
                <a:gd name="T12" fmla="*/ 1216 w 1321"/>
                <a:gd name="T13" fmla="*/ 538 h 712"/>
                <a:gd name="T14" fmla="*/ 1173 w 1321"/>
                <a:gd name="T15" fmla="*/ 559 h 712"/>
                <a:gd name="T16" fmla="*/ 1125 w 1321"/>
                <a:gd name="T17" fmla="*/ 578 h 712"/>
                <a:gd name="T18" fmla="*/ 1071 w 1321"/>
                <a:gd name="T19" fmla="*/ 594 h 712"/>
                <a:gd name="T20" fmla="*/ 1011 w 1321"/>
                <a:gd name="T21" fmla="*/ 608 h 712"/>
                <a:gd name="T22" fmla="*/ 949 w 1321"/>
                <a:gd name="T23" fmla="*/ 618 h 712"/>
                <a:gd name="T24" fmla="*/ 879 w 1321"/>
                <a:gd name="T25" fmla="*/ 627 h 712"/>
                <a:gd name="T26" fmla="*/ 808 w 1321"/>
                <a:gd name="T27" fmla="*/ 632 h 712"/>
                <a:gd name="T28" fmla="*/ 780 w 1321"/>
                <a:gd name="T29" fmla="*/ 634 h 712"/>
                <a:gd name="T30" fmla="*/ 467 w 1321"/>
                <a:gd name="T31" fmla="*/ 634 h 712"/>
                <a:gd name="T32" fmla="*/ 463 w 1321"/>
                <a:gd name="T33" fmla="*/ 634 h 712"/>
                <a:gd name="T34" fmla="*/ 401 w 1321"/>
                <a:gd name="T35" fmla="*/ 630 h 712"/>
                <a:gd name="T36" fmla="*/ 341 w 1321"/>
                <a:gd name="T37" fmla="*/ 627 h 712"/>
                <a:gd name="T38" fmla="*/ 285 w 1321"/>
                <a:gd name="T39" fmla="*/ 620 h 712"/>
                <a:gd name="T40" fmla="*/ 231 w 1321"/>
                <a:gd name="T41" fmla="*/ 614 h 712"/>
                <a:gd name="T42" fmla="*/ 182 w 1321"/>
                <a:gd name="T43" fmla="*/ 603 h 712"/>
                <a:gd name="T44" fmla="*/ 138 w 1321"/>
                <a:gd name="T45" fmla="*/ 590 h 712"/>
                <a:gd name="T46" fmla="*/ 100 w 1321"/>
                <a:gd name="T47" fmla="*/ 577 h 712"/>
                <a:gd name="T48" fmla="*/ 66 w 1321"/>
                <a:gd name="T49" fmla="*/ 561 h 712"/>
                <a:gd name="T50" fmla="*/ 38 w 1321"/>
                <a:gd name="T51" fmla="*/ 541 h 712"/>
                <a:gd name="T52" fmla="*/ 18 w 1321"/>
                <a:gd name="T53" fmla="*/ 519 h 712"/>
                <a:gd name="T54" fmla="*/ 6 w 1321"/>
                <a:gd name="T55" fmla="*/ 493 h 712"/>
                <a:gd name="T56" fmla="*/ 0 w 1321"/>
                <a:gd name="T57" fmla="*/ 467 h 712"/>
                <a:gd name="T58" fmla="*/ 0 w 1321"/>
                <a:gd name="T59" fmla="*/ 463 h 712"/>
                <a:gd name="T60" fmla="*/ 4 w 1321"/>
                <a:gd name="T61" fmla="*/ 434 h 712"/>
                <a:gd name="T62" fmla="*/ 16 w 1321"/>
                <a:gd name="T63" fmla="*/ 397 h 712"/>
                <a:gd name="T64" fmla="*/ 50 w 1321"/>
                <a:gd name="T65" fmla="*/ 329 h 712"/>
                <a:gd name="T66" fmla="*/ 92 w 1321"/>
                <a:gd name="T67" fmla="*/ 266 h 712"/>
                <a:gd name="T68" fmla="*/ 144 w 1321"/>
                <a:gd name="T69" fmla="*/ 209 h 712"/>
                <a:gd name="T70" fmla="*/ 200 w 1321"/>
                <a:gd name="T71" fmla="*/ 157 h 712"/>
                <a:gd name="T72" fmla="*/ 265 w 1321"/>
                <a:gd name="T73" fmla="*/ 111 h 712"/>
                <a:gd name="T74" fmla="*/ 335 w 1321"/>
                <a:gd name="T75" fmla="*/ 73 h 712"/>
                <a:gd name="T76" fmla="*/ 407 w 1321"/>
                <a:gd name="T77" fmla="*/ 42 h 712"/>
                <a:gd name="T78" fmla="*/ 488 w 1321"/>
                <a:gd name="T79" fmla="*/ 19 h 712"/>
                <a:gd name="T80" fmla="*/ 570 w 1321"/>
                <a:gd name="T81" fmla="*/ 5 h 712"/>
                <a:gd name="T82" fmla="*/ 654 w 1321"/>
                <a:gd name="T83" fmla="*/ 0 h 712"/>
                <a:gd name="T84" fmla="*/ 654 w 1321"/>
                <a:gd name="T85" fmla="*/ 0 h 712"/>
                <a:gd name="T86" fmla="*/ 745 w 1321"/>
                <a:gd name="T87" fmla="*/ 5 h 712"/>
                <a:gd name="T88" fmla="*/ 831 w 1321"/>
                <a:gd name="T89" fmla="*/ 20 h 712"/>
                <a:gd name="T90" fmla="*/ 914 w 1321"/>
                <a:gd name="T91" fmla="*/ 47 h 712"/>
                <a:gd name="T92" fmla="*/ 991 w 1321"/>
                <a:gd name="T93" fmla="*/ 80 h 712"/>
                <a:gd name="T94" fmla="*/ 1062 w 1321"/>
                <a:gd name="T95" fmla="*/ 122 h 712"/>
                <a:gd name="T96" fmla="*/ 1127 w 1321"/>
                <a:gd name="T97" fmla="*/ 173 h 712"/>
                <a:gd name="T98" fmla="*/ 1185 w 1321"/>
                <a:gd name="T99" fmla="*/ 228 h 712"/>
                <a:gd name="T100" fmla="*/ 1234 w 1321"/>
                <a:gd name="T101" fmla="*/ 289 h 712"/>
                <a:gd name="T102" fmla="*/ 1276 w 1321"/>
                <a:gd name="T103" fmla="*/ 357 h 712"/>
                <a:gd name="T104" fmla="*/ 1276 w 1321"/>
                <a:gd name="T105" fmla="*/ 35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93" name="Text Box 32"/>
          <p:cNvSpPr txBox="1">
            <a:spLocks noChangeArrowheads="1"/>
          </p:cNvSpPr>
          <p:nvPr/>
        </p:nvSpPr>
        <p:spPr bwMode="auto">
          <a:xfrm>
            <a:off x="1281113" y="3228975"/>
            <a:ext cx="56292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>
                <a:latin typeface="Palatino Linotype" pitchFamily="18" charset="0"/>
              </a:rPr>
              <a:t>Створення умов для прояву творчості, самостійності,  відповідальності  учня в  освітньому процесі та формування  у нього мотивації  безперервної освіти</a:t>
            </a:r>
            <a:endParaRPr lang="en-US" sz="1500" b="1">
              <a:latin typeface="Palatino Linotype" pitchFamily="18" charset="0"/>
            </a:endParaRPr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gray">
          <a:xfrm>
            <a:off x="1430338" y="4502150"/>
            <a:ext cx="6392862" cy="71913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>
                <a:latin typeface="Palatino Linotype" pitchFamily="18" charset="0"/>
              </a:rPr>
              <a:t>Координація діяльності суб’єктів освітнього процесу. </a:t>
            </a:r>
          </a:p>
          <a:p>
            <a:r>
              <a:rPr lang="ru-RU" sz="1600" b="1">
                <a:latin typeface="Palatino Linotype" pitchFamily="18" charset="0"/>
              </a:rPr>
              <a:t>Удосконалення управлінської функції </a:t>
            </a:r>
          </a:p>
        </p:txBody>
      </p:sp>
      <p:grpSp>
        <p:nvGrpSpPr>
          <p:cNvPr id="16395" name="Group 5"/>
          <p:cNvGrpSpPr>
            <a:grpSpLocks/>
          </p:cNvGrpSpPr>
          <p:nvPr/>
        </p:nvGrpSpPr>
        <p:grpSpPr bwMode="auto">
          <a:xfrm>
            <a:off x="7283450" y="4730750"/>
            <a:ext cx="1103313" cy="1019175"/>
            <a:chOff x="2016" y="1920"/>
            <a:chExt cx="1680" cy="1680"/>
          </a:xfrm>
        </p:grpSpPr>
        <p:sp>
          <p:nvSpPr>
            <p:cNvPr id="16399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3E25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76 w 1321"/>
                <a:gd name="T1" fmla="*/ 357 h 712"/>
                <a:gd name="T2" fmla="*/ 1292 w 1321"/>
                <a:gd name="T3" fmla="*/ 394 h 712"/>
                <a:gd name="T4" fmla="*/ 1296 w 1321"/>
                <a:gd name="T5" fmla="*/ 428 h 712"/>
                <a:gd name="T6" fmla="*/ 1290 w 1321"/>
                <a:gd name="T7" fmla="*/ 459 h 712"/>
                <a:gd name="T8" fmla="*/ 1273 w 1321"/>
                <a:gd name="T9" fmla="*/ 490 h 712"/>
                <a:gd name="T10" fmla="*/ 1248 w 1321"/>
                <a:gd name="T11" fmla="*/ 516 h 712"/>
                <a:gd name="T12" fmla="*/ 1216 w 1321"/>
                <a:gd name="T13" fmla="*/ 538 h 712"/>
                <a:gd name="T14" fmla="*/ 1173 w 1321"/>
                <a:gd name="T15" fmla="*/ 559 h 712"/>
                <a:gd name="T16" fmla="*/ 1125 w 1321"/>
                <a:gd name="T17" fmla="*/ 578 h 712"/>
                <a:gd name="T18" fmla="*/ 1071 w 1321"/>
                <a:gd name="T19" fmla="*/ 594 h 712"/>
                <a:gd name="T20" fmla="*/ 1011 w 1321"/>
                <a:gd name="T21" fmla="*/ 608 h 712"/>
                <a:gd name="T22" fmla="*/ 949 w 1321"/>
                <a:gd name="T23" fmla="*/ 618 h 712"/>
                <a:gd name="T24" fmla="*/ 879 w 1321"/>
                <a:gd name="T25" fmla="*/ 627 h 712"/>
                <a:gd name="T26" fmla="*/ 808 w 1321"/>
                <a:gd name="T27" fmla="*/ 632 h 712"/>
                <a:gd name="T28" fmla="*/ 780 w 1321"/>
                <a:gd name="T29" fmla="*/ 634 h 712"/>
                <a:gd name="T30" fmla="*/ 467 w 1321"/>
                <a:gd name="T31" fmla="*/ 634 h 712"/>
                <a:gd name="T32" fmla="*/ 463 w 1321"/>
                <a:gd name="T33" fmla="*/ 634 h 712"/>
                <a:gd name="T34" fmla="*/ 401 w 1321"/>
                <a:gd name="T35" fmla="*/ 630 h 712"/>
                <a:gd name="T36" fmla="*/ 341 w 1321"/>
                <a:gd name="T37" fmla="*/ 627 h 712"/>
                <a:gd name="T38" fmla="*/ 285 w 1321"/>
                <a:gd name="T39" fmla="*/ 620 h 712"/>
                <a:gd name="T40" fmla="*/ 231 w 1321"/>
                <a:gd name="T41" fmla="*/ 614 h 712"/>
                <a:gd name="T42" fmla="*/ 182 w 1321"/>
                <a:gd name="T43" fmla="*/ 603 h 712"/>
                <a:gd name="T44" fmla="*/ 138 w 1321"/>
                <a:gd name="T45" fmla="*/ 590 h 712"/>
                <a:gd name="T46" fmla="*/ 100 w 1321"/>
                <a:gd name="T47" fmla="*/ 577 h 712"/>
                <a:gd name="T48" fmla="*/ 66 w 1321"/>
                <a:gd name="T49" fmla="*/ 561 h 712"/>
                <a:gd name="T50" fmla="*/ 38 w 1321"/>
                <a:gd name="T51" fmla="*/ 541 h 712"/>
                <a:gd name="T52" fmla="*/ 18 w 1321"/>
                <a:gd name="T53" fmla="*/ 519 h 712"/>
                <a:gd name="T54" fmla="*/ 6 w 1321"/>
                <a:gd name="T55" fmla="*/ 493 h 712"/>
                <a:gd name="T56" fmla="*/ 0 w 1321"/>
                <a:gd name="T57" fmla="*/ 467 h 712"/>
                <a:gd name="T58" fmla="*/ 0 w 1321"/>
                <a:gd name="T59" fmla="*/ 463 h 712"/>
                <a:gd name="T60" fmla="*/ 4 w 1321"/>
                <a:gd name="T61" fmla="*/ 434 h 712"/>
                <a:gd name="T62" fmla="*/ 16 w 1321"/>
                <a:gd name="T63" fmla="*/ 397 h 712"/>
                <a:gd name="T64" fmla="*/ 50 w 1321"/>
                <a:gd name="T65" fmla="*/ 329 h 712"/>
                <a:gd name="T66" fmla="*/ 92 w 1321"/>
                <a:gd name="T67" fmla="*/ 266 h 712"/>
                <a:gd name="T68" fmla="*/ 144 w 1321"/>
                <a:gd name="T69" fmla="*/ 209 h 712"/>
                <a:gd name="T70" fmla="*/ 200 w 1321"/>
                <a:gd name="T71" fmla="*/ 157 h 712"/>
                <a:gd name="T72" fmla="*/ 265 w 1321"/>
                <a:gd name="T73" fmla="*/ 111 h 712"/>
                <a:gd name="T74" fmla="*/ 335 w 1321"/>
                <a:gd name="T75" fmla="*/ 73 h 712"/>
                <a:gd name="T76" fmla="*/ 407 w 1321"/>
                <a:gd name="T77" fmla="*/ 42 h 712"/>
                <a:gd name="T78" fmla="*/ 488 w 1321"/>
                <a:gd name="T79" fmla="*/ 19 h 712"/>
                <a:gd name="T80" fmla="*/ 570 w 1321"/>
                <a:gd name="T81" fmla="*/ 5 h 712"/>
                <a:gd name="T82" fmla="*/ 654 w 1321"/>
                <a:gd name="T83" fmla="*/ 0 h 712"/>
                <a:gd name="T84" fmla="*/ 654 w 1321"/>
                <a:gd name="T85" fmla="*/ 0 h 712"/>
                <a:gd name="T86" fmla="*/ 745 w 1321"/>
                <a:gd name="T87" fmla="*/ 5 h 712"/>
                <a:gd name="T88" fmla="*/ 831 w 1321"/>
                <a:gd name="T89" fmla="*/ 20 h 712"/>
                <a:gd name="T90" fmla="*/ 914 w 1321"/>
                <a:gd name="T91" fmla="*/ 47 h 712"/>
                <a:gd name="T92" fmla="*/ 991 w 1321"/>
                <a:gd name="T93" fmla="*/ 80 h 712"/>
                <a:gd name="T94" fmla="*/ 1062 w 1321"/>
                <a:gd name="T95" fmla="*/ 122 h 712"/>
                <a:gd name="T96" fmla="*/ 1127 w 1321"/>
                <a:gd name="T97" fmla="*/ 173 h 712"/>
                <a:gd name="T98" fmla="*/ 1185 w 1321"/>
                <a:gd name="T99" fmla="*/ 228 h 712"/>
                <a:gd name="T100" fmla="*/ 1234 w 1321"/>
                <a:gd name="T101" fmla="*/ 289 h 712"/>
                <a:gd name="T102" fmla="*/ 1276 w 1321"/>
                <a:gd name="T103" fmla="*/ 357 h 712"/>
                <a:gd name="T104" fmla="*/ 1276 w 1321"/>
                <a:gd name="T105" fmla="*/ 35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" name="Rectangle 4"/>
          <p:cNvSpPr>
            <a:spLocks noChangeArrowheads="1"/>
          </p:cNvSpPr>
          <p:nvPr/>
        </p:nvSpPr>
        <p:spPr bwMode="gray">
          <a:xfrm>
            <a:off x="1558925" y="5594350"/>
            <a:ext cx="6392863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uk-UA" sz="1600" b="1" dirty="0" smtClean="0">
                <a:latin typeface="Palatino Linotype" pitchFamily="18" charset="0"/>
              </a:rPr>
              <a:t>Формування готовності до роботи в умовах  </a:t>
            </a:r>
          </a:p>
          <a:p>
            <a:pPr>
              <a:defRPr/>
            </a:pPr>
            <a:r>
              <a:rPr lang="uk-UA" sz="1600" b="1" dirty="0" smtClean="0">
                <a:latin typeface="Palatino Linotype" pitchFamily="18" charset="0"/>
              </a:rPr>
              <a:t>запровадження  нового Державного стандарту </a:t>
            </a:r>
            <a:endParaRPr lang="uk-UA" sz="1600" b="1" dirty="0">
              <a:latin typeface="Palatino Linotyp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8700" y="131763"/>
            <a:ext cx="74295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НОВІ ФУНКЦІЇ ВЧИТЕЛЯ </a:t>
            </a:r>
          </a:p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для реалізації Державного стандарту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7813504" y="5838825"/>
            <a:ext cx="1103312" cy="1019175"/>
            <a:chOff x="2016" y="1920"/>
            <a:chExt cx="1680" cy="1680"/>
          </a:xfr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0" scaled="0"/>
          </a:gradFill>
        </p:grpSpPr>
        <p:sp>
          <p:nvSpPr>
            <p:cNvPr id="33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6408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>
          <a:xfrm>
            <a:off x="-849086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211873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  <p:pic>
        <p:nvPicPr>
          <p:cNvPr id="3" name="Рисунок 2" descr="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ain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6674" y="114299"/>
            <a:ext cx="2340597" cy="1441939"/>
          </a:xfrm>
          <a:prstGeom prst="rect">
            <a:avLst/>
          </a:prstGeom>
        </p:spPr>
      </p:pic>
      <p:pic>
        <p:nvPicPr>
          <p:cNvPr id="7" name="Рисунок 6" descr="350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273" y="2407491"/>
            <a:ext cx="1097206" cy="8167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2961" y="430820"/>
            <a:ext cx="4413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rgbClr val="BA2A5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Визначення</a:t>
            </a:r>
            <a:endParaRPr lang="ru-RU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47563" y="1574345"/>
            <a:ext cx="67349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latin typeface="Palatino Linotype" pitchFamily="18" charset="0"/>
              </a:rPr>
              <a:t>	</a:t>
            </a:r>
            <a:r>
              <a:rPr lang="uk-UA" sz="2800" b="1" dirty="0" smtClean="0">
                <a:solidFill>
                  <a:srgbClr val="FF0000"/>
                </a:solidFill>
                <a:latin typeface="Palatino Linotype" pitchFamily="18" charset="0"/>
              </a:rPr>
              <a:t>КОМПЕТЕНТНІСТЬ</a:t>
            </a:r>
            <a:r>
              <a:rPr lang="uk-UA" sz="2000" b="1" dirty="0" smtClean="0">
                <a:latin typeface="Palatino Linotype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характеристика особистості, що проявляється у реальній діяльності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/>
              <a:t> </a:t>
            </a:r>
            <a:r>
              <a:rPr lang="uk-UA" sz="2000" b="1" dirty="0" smtClean="0">
                <a:latin typeface="Palatino Linotype" pitchFamily="18" charset="0"/>
              </a:rPr>
              <a:t>– </a:t>
            </a:r>
            <a:r>
              <a:rPr lang="uk-UA" sz="2000" dirty="0" smtClean="0">
                <a:latin typeface="Palatino Linotype" pitchFamily="18" charset="0"/>
              </a:rPr>
              <a:t>динамічна комбінація знань, способів мислення, поглядів, цінностей, навичок, умінь, інших особистих якостей, що визначає </a:t>
            </a:r>
            <a:r>
              <a:rPr lang="uk-UA" sz="2400" b="1" u="sng" dirty="0" smtClean="0">
                <a:latin typeface="Palatino Linotype" pitchFamily="18" charset="0"/>
              </a:rPr>
              <a:t>здатність</a:t>
            </a:r>
            <a:r>
              <a:rPr lang="uk-UA" sz="2000" dirty="0" smtClean="0">
                <a:latin typeface="Palatino Linotype" pitchFamily="18" charset="0"/>
              </a:rPr>
              <a:t> особистості успішно провадити професійну та/або подальшу навчальну діяльність. </a:t>
            </a:r>
            <a:endParaRPr lang="ru-RU" dirty="0" smtClean="0"/>
          </a:p>
          <a:p>
            <a:pPr algn="r"/>
            <a:r>
              <a:rPr lang="ru-RU" sz="1600" b="1" i="1" u="sng" dirty="0" smtClean="0">
                <a:latin typeface="Palatino Linotype" pitchFamily="18" charset="0"/>
              </a:rPr>
              <a:t>Проект </a:t>
            </a:r>
            <a:r>
              <a:rPr lang="ru-RU" sz="1600" b="1" i="1" u="sng" dirty="0" smtClean="0">
                <a:latin typeface="Palatino Linotype" pitchFamily="18" charset="0"/>
              </a:rPr>
              <a:t>нового</a:t>
            </a:r>
          </a:p>
          <a:p>
            <a:pPr algn="r"/>
            <a:r>
              <a:rPr lang="ru-RU" sz="1600" b="1" i="1" u="sng" dirty="0" smtClean="0">
                <a:latin typeface="Palatino Linotype" pitchFamily="18" charset="0"/>
              </a:rPr>
              <a:t>базового Закону </a:t>
            </a:r>
            <a:r>
              <a:rPr lang="ru-RU" sz="1600" b="1" i="1" u="sng" dirty="0" err="1" smtClean="0">
                <a:latin typeface="Palatino Linotype" pitchFamily="18" charset="0"/>
              </a:rPr>
              <a:t>України</a:t>
            </a:r>
            <a:r>
              <a:rPr lang="ru-RU" sz="1600" b="1" i="1" u="sng" dirty="0" smtClean="0">
                <a:latin typeface="Palatino Linotype" pitchFamily="18" charset="0"/>
              </a:rPr>
              <a:t>  «Про </a:t>
            </a:r>
            <a:r>
              <a:rPr lang="ru-RU" sz="1600" b="1" i="1" u="sng" dirty="0" err="1" smtClean="0">
                <a:latin typeface="Palatino Linotype" pitchFamily="18" charset="0"/>
              </a:rPr>
              <a:t>освіту</a:t>
            </a:r>
            <a:r>
              <a:rPr lang="ru-RU" sz="1600" b="1" i="1" u="sng" dirty="0" smtClean="0">
                <a:latin typeface="Palatino Linotype" pitchFamily="18" charset="0"/>
              </a:rPr>
              <a:t>», </a:t>
            </a:r>
            <a:r>
              <a:rPr lang="ru-RU" sz="1600" b="1" i="1" u="sng" dirty="0" err="1" smtClean="0">
                <a:latin typeface="Palatino Linotype" pitchFamily="18" charset="0"/>
              </a:rPr>
              <a:t>стаття</a:t>
            </a:r>
            <a:r>
              <a:rPr lang="ru-RU" sz="1600" b="1" i="1" u="sng" dirty="0" smtClean="0">
                <a:latin typeface="Palatino Linotype" pitchFamily="18" charset="0"/>
              </a:rPr>
              <a:t> </a:t>
            </a:r>
            <a:r>
              <a:rPr lang="ru-RU" sz="1600" b="1" i="1" u="sng" dirty="0" smtClean="0">
                <a:latin typeface="Palatino Linotype" pitchFamily="18" charset="0"/>
              </a:rPr>
              <a:t>1</a:t>
            </a:r>
            <a:endParaRPr lang="uk-UA" sz="1600" b="1" i="1" dirty="0"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3839" y="4682469"/>
            <a:ext cx="64711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defRPr/>
            </a:pPr>
            <a:r>
              <a:rPr lang="uk-UA" sz="2000" b="1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uk-UA" sz="2800" b="1" dirty="0" smtClean="0">
                <a:solidFill>
                  <a:srgbClr val="FF0000"/>
                </a:solidFill>
                <a:latin typeface="Palatino Linotype" pitchFamily="18" charset="0"/>
              </a:rPr>
              <a:t>КОМПЕТЕНЦІЯ</a:t>
            </a:r>
            <a:r>
              <a:rPr lang="uk-UA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(характеристика потенційного стану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ос обистості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b="1" u="sng" dirty="0" smtClean="0">
                <a:latin typeface="Palatino Linotype" pitchFamily="18" charset="0"/>
              </a:rPr>
              <a:t>якість особистості, </a:t>
            </a:r>
            <a:r>
              <a:rPr lang="uk-UA" sz="2000" dirty="0" smtClean="0">
                <a:latin typeface="Palatino Linotype" pitchFamily="18" charset="0"/>
              </a:rPr>
              <a:t>що визначає і впливає на її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u="sng" dirty="0" smtClean="0">
                <a:latin typeface="Palatino Linotype" pitchFamily="18" charset="0"/>
              </a:rPr>
              <a:t>здатність ефективно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Palatino Linotype" pitchFamily="18" charset="0"/>
              </a:rPr>
              <a:t>займатися певною діяльністю</a:t>
            </a:r>
          </a:p>
        </p:txBody>
      </p:sp>
      <p:pic>
        <p:nvPicPr>
          <p:cNvPr id="15" name="Рисунок 14" descr="3508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4387" y="5367974"/>
            <a:ext cx="1097206" cy="8167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49085" y="6492875"/>
            <a:ext cx="3086100" cy="365125"/>
          </a:xfrm>
        </p:spPr>
        <p:txBody>
          <a:bodyPr/>
          <a:lstStyle/>
          <a:p>
            <a:pPr algn="l"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514" y="511451"/>
            <a:ext cx="4811486" cy="603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583247">
            <a:off x="348858" y="1739623"/>
            <a:ext cx="4600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Концептуальні засади реформування середньої освіти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7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2516" y="3516086"/>
            <a:ext cx="340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Palatino Linotype" pitchFamily="18" charset="0"/>
              </a:rPr>
              <a:t>Обговорення </a:t>
            </a:r>
          </a:p>
          <a:p>
            <a:pPr algn="r"/>
            <a:r>
              <a:rPr lang="ru-RU" b="1" dirty="0" smtClean="0">
                <a:latin typeface="Palatino Linotype" pitchFamily="18" charset="0"/>
              </a:rPr>
              <a:t>до 20.09.2016 р.</a:t>
            </a:r>
            <a:endParaRPr lang="ru-RU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19464" name="Group 220"/>
          <p:cNvGrpSpPr>
            <a:grpSpLocks/>
          </p:cNvGrpSpPr>
          <p:nvPr/>
        </p:nvGrpSpPr>
        <p:grpSpPr bwMode="auto">
          <a:xfrm>
            <a:off x="141288" y="1484313"/>
            <a:ext cx="8828087" cy="4799012"/>
            <a:chOff x="1440" y="1200"/>
            <a:chExt cx="2972" cy="953"/>
          </a:xfrm>
        </p:grpSpPr>
        <p:sp>
          <p:nvSpPr>
            <p:cNvPr id="2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19463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3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19465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19466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9467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19468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19469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2000" y="1255"/>
              <a:ext cx="241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uk-UA" sz="24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Спілкування державною </a:t>
              </a:r>
            </a:p>
            <a:p>
              <a:pPr algn="ctr" eaLnBrk="0" hangingPunct="0">
                <a:defRPr/>
              </a:pPr>
              <a:r>
                <a:rPr lang="uk-UA" sz="24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(і рідною у разі відмінності) мовами </a:t>
              </a:r>
            </a:p>
            <a:p>
              <a:pPr eaLnBrk="0" hangingPunct="0">
                <a:defRPr/>
              </a:pPr>
              <a:endParaRPr lang="uk-UA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eaLnBrk="0" hangingPunct="0">
                <a:spcBef>
                  <a:spcPts val="600"/>
                </a:spcBef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вміння усно і письмово висловлювати й тлумачити поняття, думки, почуття, факти та погляди (через слухання, говоріння, читання, письмо, застосування мультимедійних засобів); </a:t>
              </a:r>
            </a:p>
            <a:p>
              <a:pPr eaLnBrk="0" hangingPunct="0">
                <a:spcBef>
                  <a:spcPts val="600"/>
                </a:spcBef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здатність реагувати мовними засобами на повний спектр соціальних і культурних явищ – у навчанні, на роботі, вдома, у вільний час; </a:t>
              </a:r>
            </a:p>
            <a:p>
              <a:pPr eaLnBrk="0" hangingPunct="0">
                <a:spcBef>
                  <a:spcPts val="600"/>
                </a:spcBef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усвідомлення ролі ефективного спілкування. </a:t>
              </a:r>
            </a:p>
            <a:p>
              <a:pPr algn="r" eaLnBrk="0" hangingPunct="0"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</p:txBody>
        </p:sp>
        <p:pic>
          <p:nvPicPr>
            <p:cNvPr id="19471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</a:t>
            </a:r>
          </a:p>
        </p:txBody>
      </p:sp>
      <p:sp>
        <p:nvSpPr>
          <p:cNvPr id="19460" name="Rectangle 69"/>
          <p:cNvSpPr>
            <a:spLocks noChangeArrowheads="1"/>
          </p:cNvSpPr>
          <p:nvPr/>
        </p:nvSpPr>
        <p:spPr bwMode="gray">
          <a:xfrm>
            <a:off x="0" y="5424488"/>
            <a:ext cx="9144000" cy="35433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9461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828087" cy="4799012"/>
            <a:chOff x="1440" y="1200"/>
            <a:chExt cx="2972" cy="953"/>
          </a:xfrm>
        </p:grpSpPr>
        <p:sp>
          <p:nvSpPr>
            <p:cNvPr id="20486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0487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0488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0489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0490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0491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0492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0493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2000" y="1255"/>
              <a:ext cx="2412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</a:t>
              </a:r>
              <a:r>
                <a:rPr lang="uk-UA" sz="24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Спілкування іноземними мовами </a:t>
              </a:r>
            </a:p>
            <a:p>
              <a:pPr eaLnBrk="0" hangingPunct="0">
                <a:defRPr/>
              </a:pPr>
              <a:endParaRPr lang="uk-UA" sz="2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eaLnBrk="0" hangingPunct="0"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уміння належно розуміти висловлене </a:t>
              </a:r>
              <a:r>
                <a:rPr lang="uk-UA" sz="22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інозем-</a:t>
              </a:r>
              <a:endParaRPr lang="uk-UA" sz="22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eaLnBrk="0" hangingPunct="0"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 </a:t>
              </a:r>
              <a:r>
                <a:rPr lang="uk-UA" sz="2200" b="1" i="1" dirty="0" err="1">
                  <a:solidFill>
                    <a:srgbClr val="000000"/>
                  </a:solidFill>
                  <a:latin typeface="Palatino Linotype" pitchFamily="18" charset="0"/>
                </a:rPr>
                <a:t>ною</a:t>
              </a: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 мовою, усно і письмово висловлювати і тлумачити поняття, думки, почуття, факти та погляди (через слухання, говоріння, читання і письмо) у широкому діапазоні соціальних і культурних контекстів; </a:t>
              </a:r>
            </a:p>
            <a:p>
              <a:pPr eaLnBrk="0" hangingPunct="0">
                <a:defRPr/>
              </a:pPr>
              <a:endParaRPr lang="uk-UA" sz="2200" b="1" i="1" dirty="0">
                <a:solidFill>
                  <a:srgbClr val="000000"/>
                </a:solidFill>
                <a:latin typeface="Palatino Linotype" pitchFamily="18" charset="0"/>
              </a:endParaRPr>
            </a:p>
            <a:p>
              <a:pPr eaLnBrk="0" hangingPunct="0">
                <a:buFont typeface="Wingdings" pitchFamily="2" charset="2"/>
                <a:buChar char="ü"/>
                <a:defRPr/>
              </a:pPr>
              <a:r>
                <a:rPr lang="uk-UA" sz="2200" b="1" i="1" dirty="0">
                  <a:solidFill>
                    <a:srgbClr val="000000"/>
                  </a:solidFill>
                  <a:latin typeface="Palatino Linotype" pitchFamily="18" charset="0"/>
                </a:rPr>
                <a:t>уміння посередницької діяльності та міжкультурного спілкування. </a:t>
              </a:r>
            </a:p>
            <a:p>
              <a:pPr algn="r" eaLnBrk="0" hangingPunct="0">
                <a:defRPr/>
              </a:pP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</p:txBody>
        </p:sp>
        <p:pic>
          <p:nvPicPr>
            <p:cNvPr id="20495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2</a:t>
            </a:r>
            <a:endParaRPr lang="en-US" sz="4000" b="1" dirty="0">
              <a:solidFill>
                <a:srgbClr val="D600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484" name="Rectangle 69"/>
          <p:cNvSpPr>
            <a:spLocks noChangeArrowheads="1"/>
          </p:cNvSpPr>
          <p:nvPr/>
        </p:nvSpPr>
        <p:spPr bwMode="gray">
          <a:xfrm>
            <a:off x="0" y="5424488"/>
            <a:ext cx="9144000" cy="35433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485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57163" y="0"/>
            <a:ext cx="88614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10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КЛЮЧОВИХ КОМПЕТЕНТНОСТЕЙ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НОВОЇ УКРАЇНСЬКОЇ ШКОЛИ</a:t>
            </a:r>
          </a:p>
        </p:txBody>
      </p:sp>
      <p:grpSp>
        <p:nvGrpSpPr>
          <p:cNvPr id="2" name="Group 220"/>
          <p:cNvGrpSpPr>
            <a:grpSpLocks/>
          </p:cNvGrpSpPr>
          <p:nvPr/>
        </p:nvGrpSpPr>
        <p:grpSpPr bwMode="auto">
          <a:xfrm>
            <a:off x="141288" y="1484313"/>
            <a:ext cx="8828087" cy="4799012"/>
            <a:chOff x="1440" y="1200"/>
            <a:chExt cx="2972" cy="953"/>
          </a:xfrm>
        </p:grpSpPr>
        <p:sp>
          <p:nvSpPr>
            <p:cNvPr id="21510" name="Oval 60"/>
            <p:cNvSpPr>
              <a:spLocks noChangeArrowheads="1"/>
            </p:cNvSpPr>
            <p:nvPr/>
          </p:nvSpPr>
          <p:spPr bwMode="auto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1511" name="Oval 61"/>
            <p:cNvSpPr>
              <a:spLocks noChangeArrowheads="1"/>
            </p:cNvSpPr>
            <p:nvPr/>
          </p:nvSpPr>
          <p:spPr bwMode="auto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A67A32"/>
                </a:gs>
                <a:gs pos="100000">
                  <a:srgbClr val="4D381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1512" name="Oval 62"/>
            <p:cNvSpPr>
              <a:spLocks noChangeArrowheads="1"/>
            </p:cNvSpPr>
            <p:nvPr/>
          </p:nvSpPr>
          <p:spPr bwMode="auto">
            <a:xfrm>
              <a:off x="1491" y="1226"/>
              <a:ext cx="231" cy="23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50000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1513" name="Text Box 63"/>
            <p:cNvSpPr txBox="1">
              <a:spLocks noChangeArrowheads="1"/>
            </p:cNvSpPr>
            <p:nvPr/>
          </p:nvSpPr>
          <p:spPr bwMode="auto">
            <a:xfrm>
              <a:off x="1920" y="1248"/>
              <a:ext cx="216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Click to add Title</a:t>
              </a:r>
            </a:p>
          </p:txBody>
        </p:sp>
        <p:sp>
          <p:nvSpPr>
            <p:cNvPr id="21514" name="Text Box 64"/>
            <p:cNvSpPr txBox="1">
              <a:spLocks noChangeArrowheads="1"/>
            </p:cNvSpPr>
            <p:nvPr/>
          </p:nvSpPr>
          <p:spPr bwMode="auto">
            <a:xfrm>
              <a:off x="1620" y="1218"/>
              <a:ext cx="13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21515" name="AutoShape 95"/>
            <p:cNvSpPr>
              <a:spLocks noChangeArrowheads="1"/>
            </p:cNvSpPr>
            <p:nvPr/>
          </p:nvSpPr>
          <p:spPr bwMode="gray">
            <a:xfrm>
              <a:off x="1654" y="1229"/>
              <a:ext cx="2714" cy="9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F9FE"/>
                </a:gs>
                <a:gs pos="100000">
                  <a:srgbClr val="B1E6FB"/>
                </a:gs>
              </a:gsLst>
              <a:lin ang="0" scaled="1"/>
            </a:gradFill>
            <a:ln w="38100" algn="ctr">
              <a:solidFill>
                <a:srgbClr val="4CCAE8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1516" name="Oval 97"/>
            <p:cNvSpPr>
              <a:spLocks noChangeArrowheads="1"/>
            </p:cNvSpPr>
            <p:nvPr/>
          </p:nvSpPr>
          <p:spPr bwMode="gray">
            <a:xfrm rot="1758052">
              <a:off x="1454" y="1215"/>
              <a:ext cx="514" cy="417"/>
            </a:xfrm>
            <a:prstGeom prst="ellipse">
              <a:avLst/>
            </a:prstGeom>
            <a:solidFill>
              <a:srgbClr val="3A609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/>
            </a:p>
          </p:txBody>
        </p:sp>
        <p:sp>
          <p:nvSpPr>
            <p:cNvPr id="21517" name="Oval 98"/>
            <p:cNvSpPr>
              <a:spLocks noChangeArrowheads="1"/>
            </p:cNvSpPr>
            <p:nvPr/>
          </p:nvSpPr>
          <p:spPr bwMode="gray">
            <a:xfrm rot="1758052">
              <a:off x="1440" y="1200"/>
              <a:ext cx="514" cy="417"/>
            </a:xfrm>
            <a:prstGeom prst="ellipse">
              <a:avLst/>
            </a:prstGeom>
            <a:gradFill rotWithShape="1">
              <a:gsLst>
                <a:gs pos="0">
                  <a:srgbClr val="4CCAE8"/>
                </a:gs>
                <a:gs pos="100000">
                  <a:srgbClr val="235D6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ru-RU"/>
            </a:p>
          </p:txBody>
        </p:sp>
        <p:sp>
          <p:nvSpPr>
            <p:cNvPr id="19474" name="Text Box 100"/>
            <p:cNvSpPr txBox="1">
              <a:spLocks noChangeArrowheads="1"/>
            </p:cNvSpPr>
            <p:nvPr/>
          </p:nvSpPr>
          <p:spPr bwMode="gray">
            <a:xfrm>
              <a:off x="2000" y="1255"/>
              <a:ext cx="2412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          </a:t>
              </a:r>
              <a:r>
                <a:rPr lang="uk-UA" sz="24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Palatino Linotype" pitchFamily="18" charset="0"/>
                </a:rPr>
                <a:t>Математична грамотність </a:t>
              </a:r>
            </a:p>
            <a:p>
              <a:pPr eaLnBrk="0" hangingPunct="0">
                <a:defRPr/>
              </a:pPr>
              <a:endPara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endParaRPr>
            </a:p>
            <a:p>
              <a:pPr eaLnBrk="0" hangingPunct="0">
                <a:spcBef>
                  <a:spcPts val="1200"/>
                </a:spcBef>
                <a:buFont typeface="Wingdings" pitchFamily="2" charset="2"/>
                <a:buChar char="ü"/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уміння застосовувати математичні (</a:t>
              </a:r>
              <a:r>
                <a:rPr lang="uk-UA" sz="2400" b="1" i="1" dirty="0" err="1">
                  <a:solidFill>
                    <a:srgbClr val="000000"/>
                  </a:solidFill>
                  <a:latin typeface="Palatino Linotype" pitchFamily="18" charset="0"/>
                </a:rPr>
                <a:t>чис-лові</a:t>
              </a: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 та геометричні) методи для вирішення прикладних завдань у різних сферах діяльності; </a:t>
              </a:r>
            </a:p>
            <a:p>
              <a:pPr eaLnBrk="0" hangingPunct="0">
                <a:spcBef>
                  <a:spcPts val="1200"/>
                </a:spcBef>
                <a:buFont typeface="Wingdings" pitchFamily="2" charset="2"/>
                <a:buChar char="ü"/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здатність до розуміння і використання простих математичних моделей; </a:t>
              </a:r>
            </a:p>
            <a:p>
              <a:pPr eaLnBrk="0" hangingPunct="0">
                <a:spcBef>
                  <a:spcPts val="1200"/>
                </a:spcBef>
                <a:buFont typeface="Wingdings" pitchFamily="2" charset="2"/>
                <a:buChar char="ü"/>
                <a:defRPr/>
              </a:pPr>
              <a:r>
                <a:rPr lang="uk-UA" sz="2400" b="1" i="1" dirty="0">
                  <a:solidFill>
                    <a:srgbClr val="000000"/>
                  </a:solidFill>
                  <a:latin typeface="Palatino Linotype" pitchFamily="18" charset="0"/>
                </a:rPr>
                <a:t>уміння будувати такі моделі для вирішення проблем.</a:t>
              </a:r>
            </a:p>
          </p:txBody>
        </p:sp>
        <p:pic>
          <p:nvPicPr>
            <p:cNvPr id="21519" name="Picture 215" descr="Picture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1227"/>
              <a:ext cx="239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0" name="Text Box 101"/>
            <p:cNvSpPr txBox="1">
              <a:spLocks noChangeArrowheads="1"/>
            </p:cNvSpPr>
            <p:nvPr/>
          </p:nvSpPr>
          <p:spPr bwMode="gray">
            <a:xfrm>
              <a:off x="1682" y="1218"/>
              <a:ext cx="6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3200" b="1">
                <a:solidFill>
                  <a:srgbClr val="FFFFFF"/>
                </a:solidFill>
                <a:latin typeface="Palatino Linotype" pitchFamily="18" charset="0"/>
              </a:endParaRPr>
            </a:p>
          </p:txBody>
        </p:sp>
      </p:grpSp>
      <p:sp>
        <p:nvSpPr>
          <p:cNvPr id="19477" name="Text Box 101"/>
          <p:cNvSpPr txBox="1">
            <a:spLocks noChangeArrowheads="1"/>
          </p:cNvSpPr>
          <p:nvPr/>
        </p:nvSpPr>
        <p:spPr bwMode="gray">
          <a:xfrm>
            <a:off x="608013" y="2008188"/>
            <a:ext cx="58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D600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3</a:t>
            </a:r>
            <a:endParaRPr lang="en-US" sz="4000" b="1" dirty="0">
              <a:solidFill>
                <a:srgbClr val="D6003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1508" name="Rectangle 69"/>
          <p:cNvSpPr>
            <a:spLocks noChangeArrowheads="1"/>
          </p:cNvSpPr>
          <p:nvPr/>
        </p:nvSpPr>
        <p:spPr bwMode="gray">
          <a:xfrm>
            <a:off x="0" y="5424488"/>
            <a:ext cx="9144000" cy="3543300"/>
          </a:xfrm>
          <a:prstGeom prst="rect">
            <a:avLst/>
          </a:prstGeom>
          <a:gradFill rotWithShape="1">
            <a:gsLst>
              <a:gs pos="0">
                <a:srgbClr val="000000">
                  <a:alpha val="9998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</a:gradFill>
          <a:ln w="12700">
            <a:noFill/>
            <a:miter lim="800000"/>
            <a:headEnd/>
            <a:tailEnd/>
          </a:ln>
        </p:spPr>
        <p:txBody>
          <a:bodyPr lIns="108000" tIns="108000" rIns="144000" bIns="72000"/>
          <a:lstStyle/>
          <a:p>
            <a:pPr marL="190500" indent="-190500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</a:pPr>
            <a:endParaRPr lang="ru-RU" noProof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1509" name="Рисунок 16" descr="1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97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© </a:t>
            </a:r>
            <a:r>
              <a:rPr lang="ru-RU" dirty="0" err="1" smtClean="0"/>
              <a:t>Папернова</a:t>
            </a:r>
            <a:r>
              <a:rPr lang="ru-RU" dirty="0" smtClean="0"/>
              <a:t> Т.В.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1170</Words>
  <Application>Microsoft Office PowerPoint</Application>
  <PresentationFormat>Экран (4:3)</PresentationFormat>
  <Paragraphs>247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Компетентнісний підхід  у навчанні інформатики  як складова  освітнього стандарту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IRONMANN (AKA SHAMAN)</cp:lastModifiedBy>
  <cp:revision>117</cp:revision>
  <dcterms:created xsi:type="dcterms:W3CDTF">2014-11-21T11:00:06Z</dcterms:created>
  <dcterms:modified xsi:type="dcterms:W3CDTF">2016-08-25T12:29:58Z</dcterms:modified>
</cp:coreProperties>
</file>